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2"/>
  </p:notesMasterIdLst>
  <p:handoutMasterIdLst>
    <p:handoutMasterId r:id="rId33"/>
  </p:handoutMasterIdLst>
  <p:sldIdLst>
    <p:sldId id="263" r:id="rId2"/>
    <p:sldId id="316" r:id="rId3"/>
    <p:sldId id="734" r:id="rId4"/>
    <p:sldId id="706" r:id="rId5"/>
    <p:sldId id="293" r:id="rId6"/>
    <p:sldId id="303" r:id="rId7"/>
    <p:sldId id="304" r:id="rId8"/>
    <p:sldId id="305" r:id="rId9"/>
    <p:sldId id="306" r:id="rId10"/>
    <p:sldId id="307" r:id="rId11"/>
    <p:sldId id="308" r:id="rId12"/>
    <p:sldId id="723" r:id="rId13"/>
    <p:sldId id="722" r:id="rId14"/>
    <p:sldId id="708" r:id="rId15"/>
    <p:sldId id="724" r:id="rId16"/>
    <p:sldId id="707" r:id="rId17"/>
    <p:sldId id="709" r:id="rId18"/>
    <p:sldId id="713" r:id="rId19"/>
    <p:sldId id="740" r:id="rId20"/>
    <p:sldId id="741" r:id="rId21"/>
    <p:sldId id="742" r:id="rId22"/>
    <p:sldId id="743" r:id="rId23"/>
    <p:sldId id="744" r:id="rId24"/>
    <p:sldId id="745" r:id="rId25"/>
    <p:sldId id="746" r:id="rId26"/>
    <p:sldId id="747" r:id="rId27"/>
    <p:sldId id="733" r:id="rId28"/>
    <p:sldId id="716" r:id="rId29"/>
    <p:sldId id="735" r:id="rId30"/>
    <p:sldId id="73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D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57"/>
    <p:restoredTop sz="94690"/>
  </p:normalViewPr>
  <p:slideViewPr>
    <p:cSldViewPr snapToGrid="0" snapToObjects="1">
      <p:cViewPr varScale="1">
        <p:scale>
          <a:sx n="93" d="100"/>
          <a:sy n="93" d="100"/>
        </p:scale>
        <p:origin x="1398" y="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F9B8F4-58FF-42FA-8638-A4B0B3080BAC}" type="datetimeFigureOut">
              <a:rPr lang="en-GB" smtClean="0"/>
              <a:t>14/10/2020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a:t>test</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9C75A9-AA76-4212-B4F8-B8667CC8AD44}" type="slidenum">
              <a:rPr lang="en-GB" smtClean="0"/>
              <a:t>‹#›</a:t>
            </a:fld>
            <a:endParaRPr lang="en-GB"/>
          </a:p>
        </p:txBody>
      </p:sp>
    </p:spTree>
    <p:extLst>
      <p:ext uri="{BB962C8B-B14F-4D97-AF65-F5344CB8AC3E}">
        <p14:creationId xmlns:p14="http://schemas.microsoft.com/office/powerpoint/2010/main" val="2665596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ECE98-3B20-4F4A-9B9C-E43A6F42C307}" type="datetimeFigureOut">
              <a:rPr lang="en-US" smtClean="0"/>
              <a:t>10/14/2020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test</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7398D-A3C2-2D4A-BB3F-7B427B5B3260}" type="slidenum">
              <a:rPr lang="en-US" smtClean="0"/>
              <a:t>‹#›</a:t>
            </a:fld>
            <a:endParaRPr lang="en-US"/>
          </a:p>
        </p:txBody>
      </p:sp>
    </p:spTree>
    <p:extLst>
      <p:ext uri="{BB962C8B-B14F-4D97-AF65-F5344CB8AC3E}">
        <p14:creationId xmlns:p14="http://schemas.microsoft.com/office/powerpoint/2010/main" val="1030012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MRC SDF Interview Presentation</a:t>
            </a:r>
          </a:p>
        </p:txBody>
      </p:sp>
      <p:sp>
        <p:nvSpPr>
          <p:cNvPr id="5" name="Date Placeholder 4"/>
          <p:cNvSpPr>
            <a:spLocks noGrp="1"/>
          </p:cNvSpPr>
          <p:nvPr>
            <p:ph type="dt" idx="1"/>
          </p:nvPr>
        </p:nvSpPr>
        <p:spPr/>
        <p:txBody>
          <a:bodyPr/>
          <a:lstStyle/>
          <a:p>
            <a:r>
              <a:rPr lang="en-GB"/>
              <a:t>17/05/2019</a:t>
            </a:r>
          </a:p>
        </p:txBody>
      </p:sp>
      <p:sp>
        <p:nvSpPr>
          <p:cNvPr id="6" name="Footer Placeholder 5"/>
          <p:cNvSpPr>
            <a:spLocks noGrp="1"/>
          </p:cNvSpPr>
          <p:nvPr>
            <p:ph type="ftr" sz="quarter" idx="4"/>
          </p:nvPr>
        </p:nvSpPr>
        <p:spPr/>
        <p:txBody>
          <a:bodyPr/>
          <a:lstStyle/>
          <a:p>
            <a:r>
              <a:rPr lang="en-GB"/>
              <a:t>Christopher T. Rentsch</a:t>
            </a:r>
          </a:p>
        </p:txBody>
      </p:sp>
      <p:sp>
        <p:nvSpPr>
          <p:cNvPr id="7" name="Slide Number Placeholder 6"/>
          <p:cNvSpPr>
            <a:spLocks noGrp="1"/>
          </p:cNvSpPr>
          <p:nvPr>
            <p:ph type="sldNum" sz="quarter" idx="5"/>
          </p:nvPr>
        </p:nvSpPr>
        <p:spPr/>
        <p:txBody>
          <a:bodyPr/>
          <a:lstStyle/>
          <a:p>
            <a:fld id="{F73529E9-D68E-4314-BEED-3092602E6570}" type="slidenum">
              <a:rPr lang="en-GB" smtClean="0"/>
              <a:t>3</a:t>
            </a:fld>
            <a:endParaRPr lang="en-GB"/>
          </a:p>
        </p:txBody>
      </p:sp>
    </p:spTree>
    <p:extLst>
      <p:ext uri="{BB962C8B-B14F-4D97-AF65-F5344CB8AC3E}">
        <p14:creationId xmlns:p14="http://schemas.microsoft.com/office/powerpoint/2010/main" val="260992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C7398D-A3C2-2D4A-BB3F-7B427B5B3260}" type="slidenum">
              <a:rPr lang="en-US" smtClean="0"/>
              <a:t>12</a:t>
            </a:fld>
            <a:endParaRPr lang="en-US"/>
          </a:p>
        </p:txBody>
      </p:sp>
    </p:spTree>
    <p:extLst>
      <p:ext uri="{BB962C8B-B14F-4D97-AF65-F5344CB8AC3E}">
        <p14:creationId xmlns:p14="http://schemas.microsoft.com/office/powerpoint/2010/main" val="349536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79132"/>
            <a:ext cx="6705600" cy="623236"/>
          </a:xfrm>
          <a:prstGeom prst="rect">
            <a:avLst/>
          </a:prstGeom>
        </p:spPr>
        <p:txBody>
          <a:bodyPr>
            <a:normAutofit/>
          </a:bodyPr>
          <a:lstStyle>
            <a:lvl1pPr algn="l">
              <a:defRPr sz="2100" baseline="0">
                <a:solidFill>
                  <a:schemeClr val="bg1"/>
                </a:solidFill>
                <a:latin typeface="Constantia" panose="02030602050306030303" pitchFamily="18" charset="0"/>
              </a:defRPr>
            </a:lvl1pPr>
          </a:lstStyle>
          <a:p>
            <a:r>
              <a:rPr lang="en-US" dirty="0"/>
              <a:t>Slide Title</a:t>
            </a:r>
          </a:p>
        </p:txBody>
      </p:sp>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1500" b="0" i="0" baseline="0">
                <a:latin typeface="Corbel" panose="020B0503020204020204" pitchFamily="34" charset="0"/>
              </a:defRPr>
            </a:lvl1pPr>
          </a:lstStyle>
          <a:p>
            <a:pPr fontAlgn="t"/>
            <a:r>
              <a:rPr lang="en-US" sz="1350" b="1" i="0" baseline="0" dirty="0">
                <a:solidFill>
                  <a:schemeClr val="tx1"/>
                </a:solidFill>
                <a:latin typeface="open sans" charset="0"/>
              </a:rPr>
              <a:t>Body Header</a:t>
            </a:r>
          </a:p>
          <a:p>
            <a:r>
              <a:rPr lang="en-US" sz="1350" b="0" i="0" baseline="0" dirty="0">
                <a:solidFill>
                  <a:schemeClr val="tx1"/>
                </a:solidFill>
                <a:latin typeface="open sans" charset="0"/>
              </a:rPr>
              <a:t>Body text</a:t>
            </a:r>
          </a:p>
        </p:txBody>
      </p:sp>
      <p:sp>
        <p:nvSpPr>
          <p:cNvPr id="6"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E6475D-BDED-4D62-A64C-203EC56ADB6A}" type="slidenum">
              <a:rPr lang="en-GB" smtClean="0"/>
              <a:t>‹#›</a:t>
            </a:fld>
            <a:endParaRPr lang="en-GB"/>
          </a:p>
        </p:txBody>
      </p:sp>
      <p:sp>
        <p:nvSpPr>
          <p:cNvPr id="8"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Tree>
    <p:extLst>
      <p:ext uri="{BB962C8B-B14F-4D97-AF65-F5344CB8AC3E}">
        <p14:creationId xmlns:p14="http://schemas.microsoft.com/office/powerpoint/2010/main" val="45086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1477818"/>
            <a:ext cx="8229600" cy="4821382"/>
          </a:xfrm>
          <a:prstGeom prst="rect">
            <a:avLst/>
          </a:prstGeom>
        </p:spPr>
        <p:txBody>
          <a:bodyPr/>
          <a:lstStyle>
            <a:lvl1pPr marL="0" indent="0">
              <a:buNone/>
              <a:defRPr sz="1500" b="0" i="0" baseline="0">
                <a:latin typeface="Corbel" panose="020B0503020204020204" pitchFamily="34" charset="0"/>
              </a:defRPr>
            </a:lvl1pPr>
          </a:lstStyle>
          <a:p>
            <a:pPr fontAlgn="t"/>
            <a:r>
              <a:rPr lang="en-US" sz="1350" b="1" i="0" baseline="0" dirty="0">
                <a:solidFill>
                  <a:schemeClr val="tx1"/>
                </a:solidFill>
                <a:latin typeface="open sans" charset="0"/>
              </a:rPr>
              <a:t>Body Header</a:t>
            </a:r>
          </a:p>
          <a:p>
            <a:r>
              <a:rPr lang="en-US" sz="1350" b="0" i="0" baseline="0" dirty="0">
                <a:solidFill>
                  <a:schemeClr val="tx1"/>
                </a:solidFill>
                <a:latin typeface="open sans" charset="0"/>
              </a:rPr>
              <a:t>Body text</a:t>
            </a:r>
          </a:p>
        </p:txBody>
      </p:sp>
      <p:sp>
        <p:nvSpPr>
          <p:cNvPr id="5" name="Title 1"/>
          <p:cNvSpPr>
            <a:spLocks noGrp="1"/>
          </p:cNvSpPr>
          <p:nvPr>
            <p:ph type="title" hasCustomPrompt="1"/>
          </p:nvPr>
        </p:nvSpPr>
        <p:spPr>
          <a:xfrm>
            <a:off x="457201" y="279132"/>
            <a:ext cx="6705600" cy="623236"/>
          </a:xfrm>
          <a:prstGeom prst="rect">
            <a:avLst/>
          </a:prstGeom>
        </p:spPr>
        <p:txBody>
          <a:bodyPr>
            <a:normAutofit/>
          </a:bodyPr>
          <a:lstStyle>
            <a:lvl1pPr algn="l">
              <a:defRPr sz="2100" baseline="0">
                <a:solidFill>
                  <a:schemeClr val="bg1"/>
                </a:solidFill>
                <a:latin typeface="Constantia" panose="02030602050306030303" pitchFamily="18" charset="0"/>
              </a:defRPr>
            </a:lvl1pPr>
          </a:lstStyle>
          <a:p>
            <a:r>
              <a:rPr lang="en-US" dirty="0"/>
              <a:t>Slide Title</a:t>
            </a:r>
          </a:p>
        </p:txBody>
      </p:sp>
      <p:sp>
        <p:nvSpPr>
          <p:cNvPr id="4"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_Column_Slide_Dark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1500" baseline="0">
                <a:latin typeface="Corbel" panose="020B0503020204020204" pitchFamily="34" charset="0"/>
              </a:defRPr>
            </a:lvl1pPr>
            <a:lvl2pPr>
              <a:defRPr sz="1576"/>
            </a:lvl2pPr>
            <a:lvl3pPr>
              <a:defRPr sz="1350"/>
            </a:lvl3pPr>
            <a:lvl4pPr>
              <a:defRPr sz="1125"/>
            </a:lvl4pPr>
            <a:lvl5pPr>
              <a:defRPr sz="1125"/>
            </a:lvl5pPr>
            <a:lvl6pPr>
              <a:defRPr sz="1125"/>
            </a:lvl6pPr>
            <a:lvl7pPr>
              <a:defRPr sz="1125"/>
            </a:lvl7pPr>
            <a:lvl8pPr>
              <a:defRPr sz="1125"/>
            </a:lvl8pPr>
            <a:lvl9pPr>
              <a:defRPr sz="1125"/>
            </a:lvl9pPr>
          </a:lstStyle>
          <a:p>
            <a:pPr marL="192933" marR="0" lvl="0" indent="-192933" algn="l" defTabSz="257243" rtl="0" eaLnBrk="1" fontAlgn="auto" latinLnBrk="0" hangingPunct="1">
              <a:lnSpc>
                <a:spcPct val="100000"/>
              </a:lnSpc>
              <a:spcBef>
                <a:spcPct val="20000"/>
              </a:spcBef>
              <a:spcAft>
                <a:spcPts val="0"/>
              </a:spcAft>
              <a:buClrTx/>
              <a:buSzTx/>
              <a:buFont typeface="Arial"/>
              <a:buNone/>
              <a:tabLst/>
              <a:defRPr/>
            </a:pPr>
            <a:endParaRPr lang="en-US" dirty="0"/>
          </a:p>
        </p:txBody>
      </p:sp>
      <p:sp>
        <p:nvSpPr>
          <p:cNvPr id="4" name="Text Placeholder 3"/>
          <p:cNvSpPr>
            <a:spLocks noGrp="1"/>
          </p:cNvSpPr>
          <p:nvPr>
            <p:ph type="body" sz="half" idx="2" hasCustomPrompt="1"/>
          </p:nvPr>
        </p:nvSpPr>
        <p:spPr>
          <a:xfrm>
            <a:off x="457202" y="1491919"/>
            <a:ext cx="3008313" cy="4807281"/>
          </a:xfrm>
          <a:prstGeom prst="rect">
            <a:avLst/>
          </a:prstGeom>
        </p:spPr>
        <p:txBody>
          <a:bodyPr/>
          <a:lstStyle>
            <a:lvl1pPr marL="0" indent="0">
              <a:buNone/>
              <a:defRPr sz="1500" baseline="0">
                <a:latin typeface="Corbel" panose="020B0503020204020204" pitchFamily="34" charset="0"/>
              </a:defRPr>
            </a:lvl1pPr>
            <a:lvl2pPr marL="257243" indent="0">
              <a:buNone/>
              <a:defRPr sz="675"/>
            </a:lvl2pPr>
            <a:lvl3pPr marL="514487" indent="0">
              <a:buNone/>
              <a:defRPr sz="563"/>
            </a:lvl3pPr>
            <a:lvl4pPr marL="771731" indent="0">
              <a:buNone/>
              <a:defRPr sz="506"/>
            </a:lvl4pPr>
            <a:lvl5pPr marL="1028975" indent="0">
              <a:buNone/>
              <a:defRPr sz="506"/>
            </a:lvl5pPr>
            <a:lvl6pPr marL="1286218" indent="0">
              <a:buNone/>
              <a:defRPr sz="506"/>
            </a:lvl6pPr>
            <a:lvl7pPr marL="1543462" indent="0">
              <a:buNone/>
              <a:defRPr sz="506"/>
            </a:lvl7pPr>
            <a:lvl8pPr marL="1800705" indent="0">
              <a:buNone/>
              <a:defRPr sz="506"/>
            </a:lvl8pPr>
            <a:lvl9pPr marL="2057949" indent="0">
              <a:buNone/>
              <a:defRPr sz="506"/>
            </a:lvl9pPr>
          </a:lstStyle>
          <a:p>
            <a:pPr fontAlgn="t"/>
            <a:r>
              <a:rPr lang="en-US" sz="1350" b="1" i="0" baseline="0" dirty="0">
                <a:solidFill>
                  <a:schemeClr val="tx1"/>
                </a:solidFill>
                <a:latin typeface="open sans" charset="0"/>
              </a:rPr>
              <a:t>Body Header</a:t>
            </a:r>
          </a:p>
          <a:p>
            <a:r>
              <a:rPr lang="en-US" sz="1350" b="0" i="0" baseline="0" dirty="0">
                <a:solidFill>
                  <a:schemeClr val="tx1"/>
                </a:solidFill>
                <a:latin typeface="open sans" charset="0"/>
              </a:rPr>
              <a:t>Body text</a:t>
            </a:r>
          </a:p>
        </p:txBody>
      </p:sp>
      <p:sp>
        <p:nvSpPr>
          <p:cNvPr id="9" name="Title 1"/>
          <p:cNvSpPr>
            <a:spLocks noGrp="1"/>
          </p:cNvSpPr>
          <p:nvPr>
            <p:ph type="title" hasCustomPrompt="1"/>
          </p:nvPr>
        </p:nvSpPr>
        <p:spPr>
          <a:xfrm>
            <a:off x="457203" y="279132"/>
            <a:ext cx="6697132" cy="623236"/>
          </a:xfrm>
          <a:prstGeom prst="rect">
            <a:avLst/>
          </a:prstGeom>
        </p:spPr>
        <p:txBody>
          <a:bodyPr>
            <a:normAutofit/>
          </a:bodyPr>
          <a:lstStyle>
            <a:lvl1pPr algn="l">
              <a:defRPr sz="2100" baseline="0">
                <a:solidFill>
                  <a:schemeClr val="bg1"/>
                </a:solidFill>
                <a:latin typeface="Constantia" panose="02030602050306030303" pitchFamily="18" charset="0"/>
              </a:defRPr>
            </a:lvl1pPr>
          </a:lstStyle>
          <a:p>
            <a:r>
              <a:rPr lang="en-US" dirty="0"/>
              <a:t>Slide Title</a:t>
            </a:r>
          </a:p>
        </p:txBody>
      </p:sp>
      <p:sp>
        <p:nvSpPr>
          <p:cNvPr id="5"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E6475D-BDED-4D62-A64C-203EC56ADB6A}" type="slidenum">
              <a:rPr lang="en-GB" smtClean="0"/>
              <a:t>‹#›</a:t>
            </a:fld>
            <a:endParaRPr lang="en-GB"/>
          </a:p>
        </p:txBody>
      </p:sp>
      <p:sp>
        <p:nvSpPr>
          <p:cNvPr id="6"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Tree>
    <p:extLst>
      <p:ext uri="{BB962C8B-B14F-4D97-AF65-F5344CB8AC3E}">
        <p14:creationId xmlns:p14="http://schemas.microsoft.com/office/powerpoint/2010/main" val="3078724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Column_Slid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91919"/>
            <a:ext cx="5111750" cy="4807281"/>
          </a:xfrm>
          <a:prstGeom prst="rect">
            <a:avLst/>
          </a:prstGeom>
        </p:spPr>
        <p:txBody>
          <a:bodyPr/>
          <a:lstStyle>
            <a:lvl1pPr>
              <a:defRPr sz="1500" baseline="0">
                <a:latin typeface="Corbel" panose="020B0503020204020204" pitchFamily="34" charset="0"/>
              </a:defRPr>
            </a:lvl1pPr>
            <a:lvl2pPr>
              <a:defRPr sz="1576"/>
            </a:lvl2pPr>
            <a:lvl3pPr>
              <a:defRPr sz="1350"/>
            </a:lvl3pPr>
            <a:lvl4pPr>
              <a:defRPr sz="1125"/>
            </a:lvl4pPr>
            <a:lvl5pPr>
              <a:defRPr sz="1125"/>
            </a:lvl5pPr>
            <a:lvl6pPr>
              <a:defRPr sz="1125"/>
            </a:lvl6pPr>
            <a:lvl7pPr>
              <a:defRPr sz="1125"/>
            </a:lvl7pPr>
            <a:lvl8pPr>
              <a:defRPr sz="1125"/>
            </a:lvl8pPr>
            <a:lvl9pPr>
              <a:defRPr sz="1125"/>
            </a:lvl9pPr>
          </a:lstStyle>
          <a:p>
            <a:pPr marL="192933" marR="0" lvl="0" indent="-192933" algn="l" defTabSz="257243" rtl="0" eaLnBrk="1" fontAlgn="auto" latinLnBrk="0" hangingPunct="1">
              <a:lnSpc>
                <a:spcPct val="100000"/>
              </a:lnSpc>
              <a:spcBef>
                <a:spcPct val="20000"/>
              </a:spcBef>
              <a:spcAft>
                <a:spcPts val="0"/>
              </a:spcAft>
              <a:buClrTx/>
              <a:buSzTx/>
              <a:buFont typeface="Arial"/>
              <a:buNone/>
              <a:tabLst/>
              <a:defRPr/>
            </a:pPr>
            <a:endParaRPr lang="en-US" dirty="0"/>
          </a:p>
        </p:txBody>
      </p:sp>
      <p:sp>
        <p:nvSpPr>
          <p:cNvPr id="4" name="Text Placeholder 3"/>
          <p:cNvSpPr>
            <a:spLocks noGrp="1"/>
          </p:cNvSpPr>
          <p:nvPr>
            <p:ph type="body" sz="half" idx="2" hasCustomPrompt="1"/>
          </p:nvPr>
        </p:nvSpPr>
        <p:spPr>
          <a:xfrm>
            <a:off x="457202" y="1491919"/>
            <a:ext cx="3008313" cy="4807281"/>
          </a:xfrm>
          <a:prstGeom prst="rect">
            <a:avLst/>
          </a:prstGeom>
        </p:spPr>
        <p:txBody>
          <a:bodyPr/>
          <a:lstStyle>
            <a:lvl1pPr marL="0" indent="0">
              <a:buNone/>
              <a:defRPr sz="1500" baseline="0">
                <a:latin typeface="Corbel" panose="020B0503020204020204" pitchFamily="34" charset="0"/>
              </a:defRPr>
            </a:lvl1pPr>
            <a:lvl2pPr marL="257243" indent="0">
              <a:buNone/>
              <a:defRPr sz="675"/>
            </a:lvl2pPr>
            <a:lvl3pPr marL="514487" indent="0">
              <a:buNone/>
              <a:defRPr sz="563"/>
            </a:lvl3pPr>
            <a:lvl4pPr marL="771731" indent="0">
              <a:buNone/>
              <a:defRPr sz="506"/>
            </a:lvl4pPr>
            <a:lvl5pPr marL="1028975" indent="0">
              <a:buNone/>
              <a:defRPr sz="506"/>
            </a:lvl5pPr>
            <a:lvl6pPr marL="1286218" indent="0">
              <a:buNone/>
              <a:defRPr sz="506"/>
            </a:lvl6pPr>
            <a:lvl7pPr marL="1543462" indent="0">
              <a:buNone/>
              <a:defRPr sz="506"/>
            </a:lvl7pPr>
            <a:lvl8pPr marL="1800705" indent="0">
              <a:buNone/>
              <a:defRPr sz="506"/>
            </a:lvl8pPr>
            <a:lvl9pPr marL="2057949" indent="0">
              <a:buNone/>
              <a:defRPr sz="506"/>
            </a:lvl9pPr>
          </a:lstStyle>
          <a:p>
            <a:pPr fontAlgn="t"/>
            <a:r>
              <a:rPr lang="en-US" sz="1350" b="1" i="0" baseline="0" dirty="0">
                <a:solidFill>
                  <a:schemeClr val="tx1"/>
                </a:solidFill>
                <a:latin typeface="open sans" charset="0"/>
              </a:rPr>
              <a:t>Body Header</a:t>
            </a:r>
          </a:p>
          <a:p>
            <a:r>
              <a:rPr lang="en-US" sz="1350" b="0" i="0" baseline="0" dirty="0">
                <a:solidFill>
                  <a:schemeClr val="tx1"/>
                </a:solidFill>
                <a:latin typeface="open sans" charset="0"/>
              </a:rPr>
              <a:t>Body text</a:t>
            </a:r>
          </a:p>
        </p:txBody>
      </p:sp>
      <p:sp>
        <p:nvSpPr>
          <p:cNvPr id="9" name="Title 1"/>
          <p:cNvSpPr>
            <a:spLocks noGrp="1"/>
          </p:cNvSpPr>
          <p:nvPr>
            <p:ph type="title" hasCustomPrompt="1"/>
          </p:nvPr>
        </p:nvSpPr>
        <p:spPr>
          <a:xfrm>
            <a:off x="457202" y="279132"/>
            <a:ext cx="6697133" cy="623236"/>
          </a:xfrm>
          <a:prstGeom prst="rect">
            <a:avLst/>
          </a:prstGeom>
        </p:spPr>
        <p:txBody>
          <a:bodyPr>
            <a:normAutofit/>
          </a:bodyPr>
          <a:lstStyle>
            <a:lvl1pPr algn="l">
              <a:defRPr sz="2100" baseline="0">
                <a:solidFill>
                  <a:schemeClr val="bg1"/>
                </a:solidFill>
                <a:latin typeface="Constantia" panose="02030602050306030303" pitchFamily="18" charset="0"/>
              </a:defRPr>
            </a:lvl1pPr>
          </a:lstStyle>
          <a:p>
            <a:r>
              <a:rPr lang="en-US" dirty="0"/>
              <a:t>Slide Title</a:t>
            </a:r>
          </a:p>
        </p:txBody>
      </p:sp>
      <p:sp>
        <p:nvSpPr>
          <p:cNvPr id="5" name="Slide Number Placeholder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E6475D-BDED-4D62-A64C-203EC56ADB6A}" type="slidenum">
              <a:rPr lang="en-GB" smtClean="0"/>
              <a:t>‹#›</a:t>
            </a:fld>
            <a:endParaRPr lang="en-GB"/>
          </a:p>
        </p:txBody>
      </p:sp>
      <p:sp>
        <p:nvSpPr>
          <p:cNvPr id="7" name="Footer Placeholder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CE13C-53D0-7E4D-930C-809D881C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BDD377-995D-1843-9E13-69CB183ADB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4B703-FC08-2C45-9CBF-9CA064D570A0}"/>
              </a:ext>
            </a:extLst>
          </p:cNvPr>
          <p:cNvSpPr>
            <a:spLocks noGrp="1"/>
          </p:cNvSpPr>
          <p:nvPr>
            <p:ph type="dt" sz="half" idx="10"/>
          </p:nvPr>
        </p:nvSpPr>
        <p:spPr/>
        <p:txBody>
          <a:bodyPr/>
          <a:lstStyle/>
          <a:p>
            <a:fld id="{52AD3234-207D-164E-BDE8-5F52E883761E}" type="datetime1">
              <a:rPr lang="en-GB" smtClean="0"/>
              <a:t>14/10/2020</a:t>
            </a:fld>
            <a:endParaRPr lang="en-US"/>
          </a:p>
        </p:txBody>
      </p:sp>
      <p:sp>
        <p:nvSpPr>
          <p:cNvPr id="5" name="Footer Placeholder 4">
            <a:extLst>
              <a:ext uri="{FF2B5EF4-FFF2-40B4-BE49-F238E27FC236}">
                <a16:creationId xmlns:a16="http://schemas.microsoft.com/office/drawing/2014/main" id="{0E07B9F2-E6D4-264A-84A1-89CB503D9D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9C6F8-BB31-B54B-9932-19A85079B570}"/>
              </a:ext>
            </a:extLst>
          </p:cNvPr>
          <p:cNvSpPr>
            <a:spLocks noGrp="1"/>
          </p:cNvSpPr>
          <p:nvPr>
            <p:ph type="sldNum" sz="quarter" idx="12"/>
          </p:nvPr>
        </p:nvSpPr>
        <p:spPr/>
        <p:txBody>
          <a:bodyPr/>
          <a:lstStyle/>
          <a:p>
            <a:fld id="{B246A778-572B-4A49-85FE-58759A58E223}" type="slidenum">
              <a:rPr lang="en-US" smtClean="0"/>
              <a:t>‹#›</a:t>
            </a:fld>
            <a:endParaRPr lang="en-US"/>
          </a:p>
        </p:txBody>
      </p:sp>
    </p:spTree>
    <p:extLst>
      <p:ext uri="{BB962C8B-B14F-4D97-AF65-F5344CB8AC3E}">
        <p14:creationId xmlns:p14="http://schemas.microsoft.com/office/powerpoint/2010/main" val="176534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645777"/>
      </p:ext>
    </p:extLst>
  </p:cSld>
  <p:clrMap bg1="lt1" tx1="dk1" bg2="lt2" tx2="dk2" accent1="accent1" accent2="accent2" accent3="accent3" accent4="accent4" accent5="accent5" accent6="accent6" hlink="hlink" folHlink="folHlink"/>
  <p:sldLayoutIdLst>
    <p:sldLayoutId id="2147483664" r:id="rId1"/>
    <p:sldLayoutId id="2147483668" r:id="rId2"/>
    <p:sldLayoutId id="2147483650" r:id="rId3"/>
    <p:sldLayoutId id="2147483663" r:id="rId4"/>
    <p:sldLayoutId id="2147483656" r:id="rId5"/>
    <p:sldLayoutId id="2147483665" r:id="rId6"/>
    <p:sldLayoutId id="2147483669" r:id="rId7"/>
  </p:sldLayoutIdLst>
  <p:hf sldNum="0" hdr="0" ftr="0" dt="0"/>
  <p:txStyles>
    <p:titleStyle>
      <a:lvl1pPr algn="ctr" defTabSz="257243" rtl="0" eaLnBrk="1" latinLnBrk="0" hangingPunct="1">
        <a:spcBef>
          <a:spcPct val="0"/>
        </a:spcBef>
        <a:buNone/>
        <a:defRPr sz="2476" kern="1200" baseline="0">
          <a:solidFill>
            <a:schemeClr val="bg2"/>
          </a:solidFill>
          <a:latin typeface="merriweather" charset="0"/>
          <a:ea typeface="+mj-ea"/>
          <a:cs typeface="+mj-cs"/>
        </a:defRPr>
      </a:lvl1pPr>
    </p:titleStyle>
    <p:bodyStyle>
      <a:lvl1pPr marL="192933" indent="-192933" algn="l" defTabSz="257243" rtl="0" eaLnBrk="1" latinLnBrk="0" hangingPunct="1">
        <a:spcBef>
          <a:spcPct val="20000"/>
        </a:spcBef>
        <a:buFont typeface="Arial"/>
        <a:buChar char="•"/>
        <a:defRPr sz="1801" kern="1200">
          <a:solidFill>
            <a:schemeClr val="tx1"/>
          </a:solidFill>
          <a:latin typeface="+mn-lt"/>
          <a:ea typeface="+mn-ea"/>
          <a:cs typeface="+mn-cs"/>
        </a:defRPr>
      </a:lvl1pPr>
      <a:lvl2pPr marL="418021" indent="-160778" algn="l" defTabSz="257243" rtl="0" eaLnBrk="1" latinLnBrk="0" hangingPunct="1">
        <a:spcBef>
          <a:spcPct val="20000"/>
        </a:spcBef>
        <a:buFont typeface="Arial"/>
        <a:buChar char="–"/>
        <a:defRPr sz="1576" kern="1200">
          <a:solidFill>
            <a:schemeClr val="tx1"/>
          </a:solidFill>
          <a:latin typeface="+mn-lt"/>
          <a:ea typeface="+mn-ea"/>
          <a:cs typeface="+mn-cs"/>
        </a:defRPr>
      </a:lvl2pPr>
      <a:lvl3pPr marL="643109" indent="-128622" algn="l" defTabSz="257243" rtl="0" eaLnBrk="1" latinLnBrk="0" hangingPunct="1">
        <a:spcBef>
          <a:spcPct val="20000"/>
        </a:spcBef>
        <a:buFont typeface="Arial"/>
        <a:buChar char="•"/>
        <a:defRPr sz="1350" kern="1200">
          <a:solidFill>
            <a:schemeClr val="tx1"/>
          </a:solidFill>
          <a:latin typeface="+mn-lt"/>
          <a:ea typeface="+mn-ea"/>
          <a:cs typeface="+mn-cs"/>
        </a:defRPr>
      </a:lvl3pPr>
      <a:lvl4pPr marL="900353" indent="-128622" algn="l" defTabSz="257243" rtl="0" eaLnBrk="1" latinLnBrk="0" hangingPunct="1">
        <a:spcBef>
          <a:spcPct val="20000"/>
        </a:spcBef>
        <a:buFont typeface="Arial"/>
        <a:buChar char="–"/>
        <a:defRPr sz="1125" kern="1200">
          <a:solidFill>
            <a:schemeClr val="tx1"/>
          </a:solidFill>
          <a:latin typeface="+mn-lt"/>
          <a:ea typeface="+mn-ea"/>
          <a:cs typeface="+mn-cs"/>
        </a:defRPr>
      </a:lvl4pPr>
      <a:lvl5pPr marL="1157596" indent="-128622" algn="l" defTabSz="257243" rtl="0" eaLnBrk="1" latinLnBrk="0" hangingPunct="1">
        <a:spcBef>
          <a:spcPct val="20000"/>
        </a:spcBef>
        <a:buFont typeface="Arial"/>
        <a:buChar char="»"/>
        <a:defRPr sz="1125" kern="1200">
          <a:solidFill>
            <a:schemeClr val="tx1"/>
          </a:solidFill>
          <a:latin typeface="+mn-lt"/>
          <a:ea typeface="+mn-ea"/>
          <a:cs typeface="+mn-cs"/>
        </a:defRPr>
      </a:lvl5pPr>
      <a:lvl6pPr marL="1414840" indent="-128622" algn="l" defTabSz="257243" rtl="0" eaLnBrk="1" latinLnBrk="0" hangingPunct="1">
        <a:spcBef>
          <a:spcPct val="20000"/>
        </a:spcBef>
        <a:buFont typeface="Arial"/>
        <a:buChar char="•"/>
        <a:defRPr sz="1125" kern="1200">
          <a:solidFill>
            <a:schemeClr val="tx1"/>
          </a:solidFill>
          <a:latin typeface="+mn-lt"/>
          <a:ea typeface="+mn-ea"/>
          <a:cs typeface="+mn-cs"/>
        </a:defRPr>
      </a:lvl6pPr>
      <a:lvl7pPr marL="1672083" indent="-128622" algn="l" defTabSz="257243" rtl="0" eaLnBrk="1" latinLnBrk="0" hangingPunct="1">
        <a:spcBef>
          <a:spcPct val="20000"/>
        </a:spcBef>
        <a:buFont typeface="Arial"/>
        <a:buChar char="•"/>
        <a:defRPr sz="1125" kern="1200">
          <a:solidFill>
            <a:schemeClr val="tx1"/>
          </a:solidFill>
          <a:latin typeface="+mn-lt"/>
          <a:ea typeface="+mn-ea"/>
          <a:cs typeface="+mn-cs"/>
        </a:defRPr>
      </a:lvl7pPr>
      <a:lvl8pPr marL="1929327" indent="-128622" algn="l" defTabSz="257243" rtl="0" eaLnBrk="1" latinLnBrk="0" hangingPunct="1">
        <a:spcBef>
          <a:spcPct val="20000"/>
        </a:spcBef>
        <a:buFont typeface="Arial"/>
        <a:buChar char="•"/>
        <a:defRPr sz="1125" kern="1200">
          <a:solidFill>
            <a:schemeClr val="tx1"/>
          </a:solidFill>
          <a:latin typeface="+mn-lt"/>
          <a:ea typeface="+mn-ea"/>
          <a:cs typeface="+mn-cs"/>
        </a:defRPr>
      </a:lvl8pPr>
      <a:lvl9pPr marL="2186570" indent="-128622" algn="l" defTabSz="257243"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243" rtl="0" eaLnBrk="1" latinLnBrk="0" hangingPunct="1">
        <a:defRPr sz="1013" kern="1200">
          <a:solidFill>
            <a:schemeClr val="tx1"/>
          </a:solidFill>
          <a:latin typeface="+mn-lt"/>
          <a:ea typeface="+mn-ea"/>
          <a:cs typeface="+mn-cs"/>
        </a:defRPr>
      </a:lvl1pPr>
      <a:lvl2pPr marL="257243" algn="l" defTabSz="257243" rtl="0" eaLnBrk="1" latinLnBrk="0" hangingPunct="1">
        <a:defRPr sz="1013" kern="1200">
          <a:solidFill>
            <a:schemeClr val="tx1"/>
          </a:solidFill>
          <a:latin typeface="+mn-lt"/>
          <a:ea typeface="+mn-ea"/>
          <a:cs typeface="+mn-cs"/>
        </a:defRPr>
      </a:lvl2pPr>
      <a:lvl3pPr marL="514487" algn="l" defTabSz="257243" rtl="0" eaLnBrk="1" latinLnBrk="0" hangingPunct="1">
        <a:defRPr sz="1013" kern="1200">
          <a:solidFill>
            <a:schemeClr val="tx1"/>
          </a:solidFill>
          <a:latin typeface="+mn-lt"/>
          <a:ea typeface="+mn-ea"/>
          <a:cs typeface="+mn-cs"/>
        </a:defRPr>
      </a:lvl3pPr>
      <a:lvl4pPr marL="771731" algn="l" defTabSz="257243" rtl="0" eaLnBrk="1" latinLnBrk="0" hangingPunct="1">
        <a:defRPr sz="1013" kern="1200">
          <a:solidFill>
            <a:schemeClr val="tx1"/>
          </a:solidFill>
          <a:latin typeface="+mn-lt"/>
          <a:ea typeface="+mn-ea"/>
          <a:cs typeface="+mn-cs"/>
        </a:defRPr>
      </a:lvl4pPr>
      <a:lvl5pPr marL="1028975" algn="l" defTabSz="257243" rtl="0" eaLnBrk="1" latinLnBrk="0" hangingPunct="1">
        <a:defRPr sz="1013" kern="1200">
          <a:solidFill>
            <a:schemeClr val="tx1"/>
          </a:solidFill>
          <a:latin typeface="+mn-lt"/>
          <a:ea typeface="+mn-ea"/>
          <a:cs typeface="+mn-cs"/>
        </a:defRPr>
      </a:lvl5pPr>
      <a:lvl6pPr marL="1286218" algn="l" defTabSz="257243" rtl="0" eaLnBrk="1" latinLnBrk="0" hangingPunct="1">
        <a:defRPr sz="1013" kern="1200">
          <a:solidFill>
            <a:schemeClr val="tx1"/>
          </a:solidFill>
          <a:latin typeface="+mn-lt"/>
          <a:ea typeface="+mn-ea"/>
          <a:cs typeface="+mn-cs"/>
        </a:defRPr>
      </a:lvl6pPr>
      <a:lvl7pPr marL="1543462" algn="l" defTabSz="257243" rtl="0" eaLnBrk="1" latinLnBrk="0" hangingPunct="1">
        <a:defRPr sz="1013" kern="1200">
          <a:solidFill>
            <a:schemeClr val="tx1"/>
          </a:solidFill>
          <a:latin typeface="+mn-lt"/>
          <a:ea typeface="+mn-ea"/>
          <a:cs typeface="+mn-cs"/>
        </a:defRPr>
      </a:lvl7pPr>
      <a:lvl8pPr marL="1800705" algn="l" defTabSz="257243" rtl="0" eaLnBrk="1" latinLnBrk="0" hangingPunct="1">
        <a:defRPr sz="1013" kern="1200">
          <a:solidFill>
            <a:schemeClr val="tx1"/>
          </a:solidFill>
          <a:latin typeface="+mn-lt"/>
          <a:ea typeface="+mn-ea"/>
          <a:cs typeface="+mn-cs"/>
        </a:defRPr>
      </a:lvl8pPr>
      <a:lvl9pPr marL="2057949" algn="l" defTabSz="257243"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s://www.nature.com/articles/s41586-020-2521-4"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t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ti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t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4.t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opensafely/ics-research/tree/master/protocol"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hyperlink" Target="https://codelists.opensafely.org/" TargetMode="External"/><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69C32E-07F1-48F9-B4B1-DB785DCAA0DD}"/>
              </a:ext>
            </a:extLst>
          </p:cNvPr>
          <p:cNvSpPr/>
          <p:nvPr/>
        </p:nvSpPr>
        <p:spPr>
          <a:xfrm>
            <a:off x="1500562" y="1788454"/>
            <a:ext cx="6142874" cy="1200329"/>
          </a:xfrm>
          <a:prstGeom prst="rect">
            <a:avLst/>
          </a:prstGeom>
        </p:spPr>
        <p:txBody>
          <a:bodyPr wrap="square">
            <a:spAutoFit/>
          </a:bodyPr>
          <a:lstStyle/>
          <a:p>
            <a:pPr algn="ctr"/>
            <a:r>
              <a:rPr lang="en-GB" sz="2400" b="1" dirty="0" err="1">
                <a:solidFill>
                  <a:schemeClr val="bg2"/>
                </a:solidFill>
                <a:latin typeface="Arial" panose="020B0604020202020204" pitchFamily="34" charset="0"/>
                <a:cs typeface="Arial" panose="020B0604020202020204" pitchFamily="34" charset="0"/>
              </a:rPr>
              <a:t>OpenSAFELY</a:t>
            </a:r>
            <a:r>
              <a:rPr lang="en-GB" sz="2400" b="1" dirty="0">
                <a:solidFill>
                  <a:schemeClr val="bg2"/>
                </a:solidFill>
                <a:latin typeface="Arial" panose="020B0604020202020204" pitchFamily="34" charset="0"/>
                <a:cs typeface="Arial" panose="020B0604020202020204" pitchFamily="34" charset="0"/>
              </a:rPr>
              <a:t> and risk of COVID-19 related mortality</a:t>
            </a:r>
          </a:p>
          <a:p>
            <a:pPr algn="ctr"/>
            <a:endParaRPr lang="en-GB" sz="2400" b="1" dirty="0">
              <a:solidFill>
                <a:schemeClr val="bg2"/>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682986B2-6C95-4480-8442-E05A2E5CDF36}"/>
              </a:ext>
            </a:extLst>
          </p:cNvPr>
          <p:cNvSpPr/>
          <p:nvPr/>
        </p:nvSpPr>
        <p:spPr>
          <a:xfrm>
            <a:off x="2488750" y="2700634"/>
            <a:ext cx="4166504" cy="2108269"/>
          </a:xfrm>
          <a:prstGeom prst="rect">
            <a:avLst/>
          </a:prstGeom>
        </p:spPr>
        <p:txBody>
          <a:bodyPr wrap="square">
            <a:spAutoFit/>
          </a:bodyPr>
          <a:lstStyle/>
          <a:p>
            <a:endParaRPr lang="en-GB" dirty="0">
              <a:latin typeface="Arial" panose="020B0604020202020204" pitchFamily="34" charset="0"/>
              <a:cs typeface="Arial" panose="020B0604020202020204" pitchFamily="34" charset="0"/>
            </a:endParaRPr>
          </a:p>
          <a:p>
            <a:pPr algn="ctr">
              <a:spcAft>
                <a:spcPts val="150"/>
              </a:spcAft>
            </a:pPr>
            <a:r>
              <a:rPr lang="en-GB" b="1" dirty="0">
                <a:solidFill>
                  <a:schemeClr val="tx1">
                    <a:lumMod val="50000"/>
                    <a:lumOff val="50000"/>
                  </a:schemeClr>
                </a:solidFill>
                <a:latin typeface="Arial" panose="020B0604020202020204" pitchFamily="34" charset="0"/>
                <a:cs typeface="Arial" panose="020B0604020202020204" pitchFamily="34" charset="0"/>
              </a:rPr>
              <a:t>Dr Elizabeth Williamson and Professor Stephen Evans </a:t>
            </a:r>
          </a:p>
          <a:p>
            <a:pPr algn="ctr">
              <a:spcAft>
                <a:spcPts val="150"/>
              </a:spcAft>
            </a:pPr>
            <a:endParaRPr lang="en-GB" b="1" dirty="0">
              <a:solidFill>
                <a:schemeClr val="tx1">
                  <a:lumMod val="50000"/>
                  <a:lumOff val="50000"/>
                </a:schemeClr>
              </a:solidFill>
              <a:latin typeface="Arial" panose="020B0604020202020204" pitchFamily="34" charset="0"/>
              <a:cs typeface="Arial" panose="020B0604020202020204" pitchFamily="34" charset="0"/>
            </a:endParaRPr>
          </a:p>
          <a:p>
            <a:pPr algn="ctr">
              <a:spcAft>
                <a:spcPts val="150"/>
              </a:spcAft>
            </a:pPr>
            <a:r>
              <a:rPr lang="en-GB" b="1" dirty="0">
                <a:solidFill>
                  <a:schemeClr val="tx1">
                    <a:lumMod val="50000"/>
                    <a:lumOff val="50000"/>
                  </a:schemeClr>
                </a:solidFill>
                <a:latin typeface="Arial" panose="020B0604020202020204" pitchFamily="34" charset="0"/>
                <a:cs typeface="Arial" panose="020B0604020202020204" pitchFamily="34" charset="0"/>
              </a:rPr>
              <a:t>On behalf of the </a:t>
            </a:r>
            <a:r>
              <a:rPr lang="en-GB" b="1" dirty="0" err="1">
                <a:solidFill>
                  <a:schemeClr val="tx1">
                    <a:lumMod val="50000"/>
                    <a:lumOff val="50000"/>
                  </a:schemeClr>
                </a:solidFill>
                <a:latin typeface="Arial" panose="020B0604020202020204" pitchFamily="34" charset="0"/>
                <a:cs typeface="Arial" panose="020B0604020202020204" pitchFamily="34" charset="0"/>
              </a:rPr>
              <a:t>OpenSAFELY</a:t>
            </a:r>
            <a:r>
              <a:rPr lang="en-GB" b="1" dirty="0">
                <a:solidFill>
                  <a:schemeClr val="tx1">
                    <a:lumMod val="50000"/>
                    <a:lumOff val="50000"/>
                  </a:schemeClr>
                </a:solidFill>
                <a:latin typeface="Arial" panose="020B0604020202020204" pitchFamily="34" charset="0"/>
                <a:cs typeface="Arial" panose="020B0604020202020204" pitchFamily="34" charset="0"/>
              </a:rPr>
              <a:t> collaborative</a:t>
            </a:r>
          </a:p>
          <a:p>
            <a:pPr algn="ctr">
              <a:spcAft>
                <a:spcPts val="150"/>
              </a:spcAft>
            </a:pPr>
            <a:endParaRPr lang="en-GB"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6" name="Picture 8" descr="Home - Office for National Statistics">
            <a:extLst>
              <a:ext uri="{FF2B5EF4-FFF2-40B4-BE49-F238E27FC236}">
                <a16:creationId xmlns:a16="http://schemas.microsoft.com/office/drawing/2014/main" id="{ED11C196-9F8A-4500-B528-D7FC7A84D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459" y="5867469"/>
            <a:ext cx="1306179" cy="3670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new-nhs-england-logo-nhs-blue-rgb - West of England Academic ...">
            <a:extLst>
              <a:ext uri="{FF2B5EF4-FFF2-40B4-BE49-F238E27FC236}">
                <a16:creationId xmlns:a16="http://schemas.microsoft.com/office/drawing/2014/main" id="{FE1F889F-F7B9-4E51-B485-64882B47E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91" y="5825394"/>
            <a:ext cx="657011" cy="492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The Phoenix Partnership - Wikipedia">
            <a:extLst>
              <a:ext uri="{FF2B5EF4-FFF2-40B4-BE49-F238E27FC236}">
                <a16:creationId xmlns:a16="http://schemas.microsoft.com/office/drawing/2014/main" id="{82704E8D-88E8-4A7A-8E55-2833A14141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29" y="5687388"/>
            <a:ext cx="1147944" cy="7071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University of Oxford - Short Term Programs">
            <a:extLst>
              <a:ext uri="{FF2B5EF4-FFF2-40B4-BE49-F238E27FC236}">
                <a16:creationId xmlns:a16="http://schemas.microsoft.com/office/drawing/2014/main" id="{38DD8E8C-F800-463E-A397-A2BF1DDC8B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3803"/>
          <a:stretch/>
        </p:blipFill>
        <p:spPr bwMode="auto">
          <a:xfrm>
            <a:off x="6655254" y="5422701"/>
            <a:ext cx="2335043" cy="93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497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36" name="Group 35">
            <a:extLst>
              <a:ext uri="{FF2B5EF4-FFF2-40B4-BE49-F238E27FC236}">
                <a16:creationId xmlns:a16="http://schemas.microsoft.com/office/drawing/2014/main" id="{30D3DB3E-6E5A-4F08-B566-44AA489012A8}"/>
              </a:ext>
            </a:extLst>
          </p:cNvPr>
          <p:cNvGrpSpPr/>
          <p:nvPr/>
        </p:nvGrpSpPr>
        <p:grpSpPr>
          <a:xfrm>
            <a:off x="2406619" y="2435376"/>
            <a:ext cx="1358284" cy="1367161"/>
            <a:chOff x="798990" y="3142695"/>
            <a:chExt cx="1358284" cy="1367161"/>
          </a:xfrm>
        </p:grpSpPr>
        <p:sp>
          <p:nvSpPr>
            <p:cNvPr id="68" name="Oval 67">
              <a:extLst>
                <a:ext uri="{FF2B5EF4-FFF2-40B4-BE49-F238E27FC236}">
                  <a16:creationId xmlns:a16="http://schemas.microsoft.com/office/drawing/2014/main" id="{4113FD8C-0524-49D6-811D-5306FC9865DB}"/>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9" name="Oval 68">
              <a:extLst>
                <a:ext uri="{FF2B5EF4-FFF2-40B4-BE49-F238E27FC236}">
                  <a16:creationId xmlns:a16="http://schemas.microsoft.com/office/drawing/2014/main" id="{EBD881FE-46DA-418C-A1CF-DC1C55BBF5B1}"/>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70" name="Group 69">
            <a:extLst>
              <a:ext uri="{FF2B5EF4-FFF2-40B4-BE49-F238E27FC236}">
                <a16:creationId xmlns:a16="http://schemas.microsoft.com/office/drawing/2014/main" id="{52573548-C020-40AA-9001-8CF7D43F6F3E}"/>
              </a:ext>
            </a:extLst>
          </p:cNvPr>
          <p:cNvGrpSpPr/>
          <p:nvPr/>
        </p:nvGrpSpPr>
        <p:grpSpPr>
          <a:xfrm>
            <a:off x="1414101" y="3231297"/>
            <a:ext cx="1358284" cy="1367161"/>
            <a:chOff x="798990" y="3142695"/>
            <a:chExt cx="1358284" cy="1367161"/>
          </a:xfrm>
          <a:solidFill>
            <a:schemeClr val="bg1"/>
          </a:solidFill>
        </p:grpSpPr>
        <p:sp>
          <p:nvSpPr>
            <p:cNvPr id="71" name="Oval 70">
              <a:extLst>
                <a:ext uri="{FF2B5EF4-FFF2-40B4-BE49-F238E27FC236}">
                  <a16:creationId xmlns:a16="http://schemas.microsoft.com/office/drawing/2014/main" id="{2408A6B1-0A2A-41A7-BB9B-62BFDE4BC4BE}"/>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2" name="Oval 71">
              <a:extLst>
                <a:ext uri="{FF2B5EF4-FFF2-40B4-BE49-F238E27FC236}">
                  <a16:creationId xmlns:a16="http://schemas.microsoft.com/office/drawing/2014/main" id="{7BB86D97-AF4B-41A6-8FF4-0A52A2AAD70C}"/>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73" name="Rectangle 72">
            <a:extLst>
              <a:ext uri="{FF2B5EF4-FFF2-40B4-BE49-F238E27FC236}">
                <a16:creationId xmlns:a16="http://schemas.microsoft.com/office/drawing/2014/main" id="{26EA5411-79A2-4E66-8685-F4C03E5CA5F9}"/>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74" name="Group 73">
            <a:extLst>
              <a:ext uri="{FF2B5EF4-FFF2-40B4-BE49-F238E27FC236}">
                <a16:creationId xmlns:a16="http://schemas.microsoft.com/office/drawing/2014/main" id="{D90A819E-C866-45B9-95E8-25050F2707F9}"/>
              </a:ext>
            </a:extLst>
          </p:cNvPr>
          <p:cNvGrpSpPr/>
          <p:nvPr/>
        </p:nvGrpSpPr>
        <p:grpSpPr>
          <a:xfrm>
            <a:off x="3363038" y="3247679"/>
            <a:ext cx="1358284" cy="1367161"/>
            <a:chOff x="798990" y="3142695"/>
            <a:chExt cx="1358284" cy="1367161"/>
          </a:xfrm>
        </p:grpSpPr>
        <p:sp>
          <p:nvSpPr>
            <p:cNvPr id="75" name="Oval 74">
              <a:extLst>
                <a:ext uri="{FF2B5EF4-FFF2-40B4-BE49-F238E27FC236}">
                  <a16:creationId xmlns:a16="http://schemas.microsoft.com/office/drawing/2014/main" id="{4E7F7ADC-9F4E-4C96-A371-A822FEFB72B5}"/>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6" name="Oval 75">
              <a:extLst>
                <a:ext uri="{FF2B5EF4-FFF2-40B4-BE49-F238E27FC236}">
                  <a16:creationId xmlns:a16="http://schemas.microsoft.com/office/drawing/2014/main" id="{CA74F12C-B45E-48D9-8CDF-4ECF43C6A1C1}"/>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77" name="Group 76">
            <a:extLst>
              <a:ext uri="{FF2B5EF4-FFF2-40B4-BE49-F238E27FC236}">
                <a16:creationId xmlns:a16="http://schemas.microsoft.com/office/drawing/2014/main" id="{A2B4FA3C-D924-4325-9745-2B2F7C8C0968}"/>
              </a:ext>
            </a:extLst>
          </p:cNvPr>
          <p:cNvGrpSpPr/>
          <p:nvPr/>
        </p:nvGrpSpPr>
        <p:grpSpPr>
          <a:xfrm>
            <a:off x="4321486" y="2439949"/>
            <a:ext cx="1358284" cy="1367161"/>
            <a:chOff x="798990" y="3142695"/>
            <a:chExt cx="1358284" cy="1367161"/>
          </a:xfrm>
        </p:grpSpPr>
        <p:sp>
          <p:nvSpPr>
            <p:cNvPr id="78" name="Oval 77">
              <a:extLst>
                <a:ext uri="{FF2B5EF4-FFF2-40B4-BE49-F238E27FC236}">
                  <a16:creationId xmlns:a16="http://schemas.microsoft.com/office/drawing/2014/main" id="{EE8FAD2D-F3C4-407A-93F2-55F2ADCDFFEF}"/>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9" name="Oval 78">
              <a:extLst>
                <a:ext uri="{FF2B5EF4-FFF2-40B4-BE49-F238E27FC236}">
                  <a16:creationId xmlns:a16="http://schemas.microsoft.com/office/drawing/2014/main" id="{B1283172-3684-404E-8A73-A8268F250D7F}"/>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80" name="Group 79">
            <a:extLst>
              <a:ext uri="{FF2B5EF4-FFF2-40B4-BE49-F238E27FC236}">
                <a16:creationId xmlns:a16="http://schemas.microsoft.com/office/drawing/2014/main" id="{18D004F9-7E4F-43BF-90E0-AF67B767D632}"/>
              </a:ext>
            </a:extLst>
          </p:cNvPr>
          <p:cNvGrpSpPr/>
          <p:nvPr/>
        </p:nvGrpSpPr>
        <p:grpSpPr>
          <a:xfrm>
            <a:off x="5294473" y="3236791"/>
            <a:ext cx="1358284" cy="1367161"/>
            <a:chOff x="798990" y="3142695"/>
            <a:chExt cx="1358284" cy="1367161"/>
          </a:xfrm>
        </p:grpSpPr>
        <p:sp>
          <p:nvSpPr>
            <p:cNvPr id="81" name="Oval 80">
              <a:extLst>
                <a:ext uri="{FF2B5EF4-FFF2-40B4-BE49-F238E27FC236}">
                  <a16:creationId xmlns:a16="http://schemas.microsoft.com/office/drawing/2014/main" id="{8ABC4B68-257C-4AD2-BBD8-AE4A706D686F}"/>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2" name="Oval 81">
              <a:extLst>
                <a:ext uri="{FF2B5EF4-FFF2-40B4-BE49-F238E27FC236}">
                  <a16:creationId xmlns:a16="http://schemas.microsoft.com/office/drawing/2014/main" id="{63CD3E30-AB61-478D-961F-24B4F92F5A6F}"/>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83" name="Group 82">
            <a:extLst>
              <a:ext uri="{FF2B5EF4-FFF2-40B4-BE49-F238E27FC236}">
                <a16:creationId xmlns:a16="http://schemas.microsoft.com/office/drawing/2014/main" id="{F98BB0F4-B85F-4E4E-82F3-EC8CC5D84B40}"/>
              </a:ext>
            </a:extLst>
          </p:cNvPr>
          <p:cNvGrpSpPr/>
          <p:nvPr/>
        </p:nvGrpSpPr>
        <p:grpSpPr>
          <a:xfrm>
            <a:off x="6192728" y="2413901"/>
            <a:ext cx="1358284" cy="1367161"/>
            <a:chOff x="798990" y="3142695"/>
            <a:chExt cx="1358284" cy="1367161"/>
          </a:xfrm>
        </p:grpSpPr>
        <p:sp>
          <p:nvSpPr>
            <p:cNvPr id="84" name="Oval 83">
              <a:extLst>
                <a:ext uri="{FF2B5EF4-FFF2-40B4-BE49-F238E27FC236}">
                  <a16:creationId xmlns:a16="http://schemas.microsoft.com/office/drawing/2014/main" id="{EF7E6A6F-5102-441F-A919-FDFC0807D2FF}"/>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5" name="Oval 84">
              <a:extLst>
                <a:ext uri="{FF2B5EF4-FFF2-40B4-BE49-F238E27FC236}">
                  <a16:creationId xmlns:a16="http://schemas.microsoft.com/office/drawing/2014/main" id="{503402F1-347F-4066-AD98-39C07C0BA63C}"/>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86" name="Rectangle 85">
            <a:extLst>
              <a:ext uri="{FF2B5EF4-FFF2-40B4-BE49-F238E27FC236}">
                <a16:creationId xmlns:a16="http://schemas.microsoft.com/office/drawing/2014/main" id="{3D8CC672-9FED-450D-BB4B-197CD95B0D88}"/>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7" name="Rectangle 86">
            <a:extLst>
              <a:ext uri="{FF2B5EF4-FFF2-40B4-BE49-F238E27FC236}">
                <a16:creationId xmlns:a16="http://schemas.microsoft.com/office/drawing/2014/main" id="{B098778F-7903-4E91-9570-9EB6C5CA8F13}"/>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8" name="Rectangle 87">
            <a:extLst>
              <a:ext uri="{FF2B5EF4-FFF2-40B4-BE49-F238E27FC236}">
                <a16:creationId xmlns:a16="http://schemas.microsoft.com/office/drawing/2014/main" id="{8035E5A7-510D-4CFD-B2E5-9CEE1F160457}"/>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9" name="Rectangle 88">
            <a:extLst>
              <a:ext uri="{FF2B5EF4-FFF2-40B4-BE49-F238E27FC236}">
                <a16:creationId xmlns:a16="http://schemas.microsoft.com/office/drawing/2014/main" id="{0A5A03A1-A7AE-4174-B930-9CEE0CF07C0F}"/>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90" name="TextBox 89">
            <a:extLst>
              <a:ext uri="{FF2B5EF4-FFF2-40B4-BE49-F238E27FC236}">
                <a16:creationId xmlns:a16="http://schemas.microsoft.com/office/drawing/2014/main" id="{DCC56F84-5D44-4098-AA52-FBBF0E22413E}"/>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91" name="TextBox 90">
            <a:extLst>
              <a:ext uri="{FF2B5EF4-FFF2-40B4-BE49-F238E27FC236}">
                <a16:creationId xmlns:a16="http://schemas.microsoft.com/office/drawing/2014/main" id="{8CAC6A2B-2703-4AA7-9B74-2DB9C0263F24}"/>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92" name="TextBox 91">
            <a:extLst>
              <a:ext uri="{FF2B5EF4-FFF2-40B4-BE49-F238E27FC236}">
                <a16:creationId xmlns:a16="http://schemas.microsoft.com/office/drawing/2014/main" id="{CDAD6CC1-DBBD-44EF-85AB-17EC860F537B}"/>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93" name="TextBox 92">
            <a:extLst>
              <a:ext uri="{FF2B5EF4-FFF2-40B4-BE49-F238E27FC236}">
                <a16:creationId xmlns:a16="http://schemas.microsoft.com/office/drawing/2014/main" id="{D819115F-C9FF-4743-AD39-A15D6323D43C}"/>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94" name="TextBox 93">
            <a:extLst>
              <a:ext uri="{FF2B5EF4-FFF2-40B4-BE49-F238E27FC236}">
                <a16:creationId xmlns:a16="http://schemas.microsoft.com/office/drawing/2014/main" id="{189643EC-07C8-4283-BB23-CBA9450C9801}"/>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95" name="TextBox 94">
            <a:extLst>
              <a:ext uri="{FF2B5EF4-FFF2-40B4-BE49-F238E27FC236}">
                <a16:creationId xmlns:a16="http://schemas.microsoft.com/office/drawing/2014/main" id="{7B61ACE6-6891-4A0A-829F-4FB0BEE3B510}"/>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sp>
        <p:nvSpPr>
          <p:cNvPr id="96" name="TextBox 95">
            <a:extLst>
              <a:ext uri="{FF2B5EF4-FFF2-40B4-BE49-F238E27FC236}">
                <a16:creationId xmlns:a16="http://schemas.microsoft.com/office/drawing/2014/main" id="{2D0F5C0A-409A-4D68-B298-146936FEB203}"/>
              </a:ext>
            </a:extLst>
          </p:cNvPr>
          <p:cNvSpPr txBox="1"/>
          <p:nvPr/>
        </p:nvSpPr>
        <p:spPr>
          <a:xfrm>
            <a:off x="4782524" y="5204458"/>
            <a:ext cx="2597185" cy="646331"/>
          </a:xfrm>
          <a:prstGeom prst="rect">
            <a:avLst/>
          </a:prstGeom>
          <a:noFill/>
        </p:spPr>
        <p:txBody>
          <a:bodyPr wrap="none" rtlCol="0">
            <a:spAutoFit/>
          </a:bodyPr>
          <a:lstStyle/>
          <a:p>
            <a:pPr algn="ctr">
              <a:defRPr/>
            </a:pPr>
            <a:r>
              <a:rPr lang="en-GB" sz="1200" dirty="0">
                <a:solidFill>
                  <a:srgbClr val="000000"/>
                </a:solidFill>
                <a:latin typeface="Arial" panose="020B0604020202020204"/>
              </a:rPr>
              <a:t>Developed only on the dummy data</a:t>
            </a:r>
          </a:p>
          <a:p>
            <a:pPr algn="ctr">
              <a:defRPr/>
            </a:pPr>
            <a:r>
              <a:rPr lang="en-GB" sz="1200" dirty="0">
                <a:solidFill>
                  <a:srgbClr val="000000"/>
                </a:solidFill>
                <a:latin typeface="Arial" panose="020B0604020202020204"/>
              </a:rPr>
              <a:t>Currently Stata, R coming</a:t>
            </a:r>
          </a:p>
          <a:p>
            <a:pPr algn="ctr">
              <a:defRPr/>
            </a:pPr>
            <a:endParaRPr lang="en-GB" sz="1200" dirty="0">
              <a:solidFill>
                <a:srgbClr val="000000"/>
              </a:solidFill>
              <a:latin typeface="Arial" panose="020B0604020202020204"/>
            </a:endParaRPr>
          </a:p>
        </p:txBody>
      </p:sp>
      <p:grpSp>
        <p:nvGrpSpPr>
          <p:cNvPr id="97" name="Group 96">
            <a:extLst>
              <a:ext uri="{FF2B5EF4-FFF2-40B4-BE49-F238E27FC236}">
                <a16:creationId xmlns:a16="http://schemas.microsoft.com/office/drawing/2014/main" id="{BC8FA63B-5A72-47F1-8652-9256262B8722}"/>
              </a:ext>
            </a:extLst>
          </p:cNvPr>
          <p:cNvGrpSpPr/>
          <p:nvPr/>
        </p:nvGrpSpPr>
        <p:grpSpPr>
          <a:xfrm>
            <a:off x="5849797" y="4601344"/>
            <a:ext cx="247637" cy="541646"/>
            <a:chOff x="1985366" y="4774599"/>
            <a:chExt cx="247637" cy="541646"/>
          </a:xfrm>
          <a:solidFill>
            <a:schemeClr val="accent5"/>
          </a:solidFill>
        </p:grpSpPr>
        <p:cxnSp>
          <p:nvCxnSpPr>
            <p:cNvPr id="98" name="Straight Connector 97">
              <a:extLst>
                <a:ext uri="{FF2B5EF4-FFF2-40B4-BE49-F238E27FC236}">
                  <a16:creationId xmlns:a16="http://schemas.microsoft.com/office/drawing/2014/main" id="{86F80645-30A8-4134-921E-9D3752B25A5C}"/>
                </a:ext>
              </a:extLst>
            </p:cNvPr>
            <p:cNvCxnSpPr>
              <a:cxnSpLocks/>
            </p:cNvCxnSpPr>
            <p:nvPr/>
          </p:nvCxnSpPr>
          <p:spPr>
            <a:xfrm flipH="1">
              <a:off x="2109185" y="4774599"/>
              <a:ext cx="1" cy="336790"/>
            </a:xfrm>
            <a:prstGeom prst="line">
              <a:avLst/>
            </a:prstGeom>
            <a:grpFill/>
            <a:ln w="34925">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99" name="Oval 98">
              <a:extLst>
                <a:ext uri="{FF2B5EF4-FFF2-40B4-BE49-F238E27FC236}">
                  <a16:creationId xmlns:a16="http://schemas.microsoft.com/office/drawing/2014/main" id="{6FBEA294-A706-4C64-86B3-F0CE288910AE}"/>
                </a:ext>
              </a:extLst>
            </p:cNvPr>
            <p:cNvSpPr/>
            <p:nvPr/>
          </p:nvSpPr>
          <p:spPr>
            <a:xfrm>
              <a:off x="1985366" y="5088740"/>
              <a:ext cx="247637" cy="22750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grpSp>
        <p:nvGrpSpPr>
          <p:cNvPr id="100" name="Group 99">
            <a:extLst>
              <a:ext uri="{FF2B5EF4-FFF2-40B4-BE49-F238E27FC236}">
                <a16:creationId xmlns:a16="http://schemas.microsoft.com/office/drawing/2014/main" id="{463FD303-227C-408E-BD34-6744E3E93FFA}"/>
              </a:ext>
            </a:extLst>
          </p:cNvPr>
          <p:cNvGrpSpPr/>
          <p:nvPr/>
        </p:nvGrpSpPr>
        <p:grpSpPr>
          <a:xfrm>
            <a:off x="3184092" y="5368806"/>
            <a:ext cx="5353321" cy="1631118"/>
            <a:chOff x="2957383" y="5335522"/>
            <a:chExt cx="5353321" cy="1631118"/>
          </a:xfrm>
        </p:grpSpPr>
        <p:grpSp>
          <p:nvGrpSpPr>
            <p:cNvPr id="103" name="Group 102">
              <a:extLst>
                <a:ext uri="{FF2B5EF4-FFF2-40B4-BE49-F238E27FC236}">
                  <a16:creationId xmlns:a16="http://schemas.microsoft.com/office/drawing/2014/main" id="{881CB365-6ABE-4D19-9510-8B06C7D0A736}"/>
                </a:ext>
              </a:extLst>
            </p:cNvPr>
            <p:cNvGrpSpPr/>
            <p:nvPr/>
          </p:nvGrpSpPr>
          <p:grpSpPr>
            <a:xfrm>
              <a:off x="4167930" y="5850787"/>
              <a:ext cx="428007" cy="650233"/>
              <a:chOff x="4406459" y="5420423"/>
              <a:chExt cx="428007" cy="650233"/>
            </a:xfrm>
          </p:grpSpPr>
          <p:pic>
            <p:nvPicPr>
              <p:cNvPr id="117" name="Graphic 116" descr="Cloud Computing">
                <a:extLst>
                  <a:ext uri="{FF2B5EF4-FFF2-40B4-BE49-F238E27FC236}">
                    <a16:creationId xmlns:a16="http://schemas.microsoft.com/office/drawing/2014/main" id="{DEE4D5AE-033A-4352-991E-4DC51DD344A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588" t="18406" r="62819" b="55462"/>
              <a:stretch/>
            </p:blipFill>
            <p:spPr>
              <a:xfrm rot="3258451">
                <a:off x="4439173" y="5404964"/>
                <a:ext cx="379834" cy="410752"/>
              </a:xfrm>
              <a:prstGeom prst="rect">
                <a:avLst/>
              </a:prstGeom>
            </p:spPr>
          </p:pic>
          <p:pic>
            <p:nvPicPr>
              <p:cNvPr id="118" name="Graphic 117" descr="Cloud Computing">
                <a:extLst>
                  <a:ext uri="{FF2B5EF4-FFF2-40B4-BE49-F238E27FC236}">
                    <a16:creationId xmlns:a16="http://schemas.microsoft.com/office/drawing/2014/main" id="{D2516D4B-086C-47E3-A0A1-05A7CB5705A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0238" t="44623" r="15513" b="30724"/>
              <a:stretch/>
            </p:blipFill>
            <p:spPr>
              <a:xfrm rot="3142674">
                <a:off x="4409688" y="5680868"/>
                <a:ext cx="386559" cy="393017"/>
              </a:xfrm>
              <a:prstGeom prst="rect">
                <a:avLst/>
              </a:prstGeom>
            </p:spPr>
          </p:pic>
        </p:grpSp>
        <p:grpSp>
          <p:nvGrpSpPr>
            <p:cNvPr id="104" name="Group 103">
              <a:extLst>
                <a:ext uri="{FF2B5EF4-FFF2-40B4-BE49-F238E27FC236}">
                  <a16:creationId xmlns:a16="http://schemas.microsoft.com/office/drawing/2014/main" id="{AC8098B8-583E-4605-A0F6-82BA37C5D2BF}"/>
                </a:ext>
              </a:extLst>
            </p:cNvPr>
            <p:cNvGrpSpPr/>
            <p:nvPr/>
          </p:nvGrpSpPr>
          <p:grpSpPr>
            <a:xfrm>
              <a:off x="2957383" y="5756567"/>
              <a:ext cx="5207584" cy="1010659"/>
              <a:chOff x="2332300" y="5394377"/>
              <a:chExt cx="5207584" cy="1010659"/>
            </a:xfrm>
          </p:grpSpPr>
          <p:pic>
            <p:nvPicPr>
              <p:cNvPr id="115" name="Graphic 114" descr="Cloud Computing">
                <a:extLst>
                  <a:ext uri="{FF2B5EF4-FFF2-40B4-BE49-F238E27FC236}">
                    <a16:creationId xmlns:a16="http://schemas.microsoft.com/office/drawing/2014/main" id="{5843C7DD-B898-4AA1-8888-780BF2AE35C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2131" r="41032"/>
              <a:stretch/>
            </p:blipFill>
            <p:spPr>
              <a:xfrm>
                <a:off x="2332300" y="5394377"/>
                <a:ext cx="1029854" cy="1010659"/>
              </a:xfrm>
              <a:prstGeom prst="rect">
                <a:avLst/>
              </a:prstGeom>
            </p:spPr>
          </p:pic>
          <p:sp>
            <p:nvSpPr>
              <p:cNvPr id="116" name="TextBox 115">
                <a:extLst>
                  <a:ext uri="{FF2B5EF4-FFF2-40B4-BE49-F238E27FC236}">
                    <a16:creationId xmlns:a16="http://schemas.microsoft.com/office/drawing/2014/main" id="{E5E7B1B7-E8A6-4398-B428-E7B1FA0117A8}"/>
                  </a:ext>
                </a:extLst>
              </p:cNvPr>
              <p:cNvSpPr txBox="1"/>
              <p:nvPr/>
            </p:nvSpPr>
            <p:spPr>
              <a:xfrm>
                <a:off x="6879126" y="5634806"/>
                <a:ext cx="660758" cy="276999"/>
              </a:xfrm>
              <a:prstGeom prst="rect">
                <a:avLst/>
              </a:prstGeom>
              <a:noFill/>
            </p:spPr>
            <p:txBody>
              <a:bodyPr wrap="none" rtlCol="0">
                <a:spAutoFit/>
              </a:bodyPr>
              <a:lstStyle/>
              <a:p>
                <a:pPr>
                  <a:defRPr/>
                </a:pPr>
                <a:r>
                  <a:rPr lang="en-GB" sz="1200" b="1" dirty="0">
                    <a:solidFill>
                      <a:srgbClr val="E95B0C"/>
                    </a:solidFill>
                    <a:latin typeface="Arial" panose="020B0604020202020204"/>
                  </a:rPr>
                  <a:t>Server</a:t>
                </a:r>
              </a:p>
            </p:txBody>
          </p:sp>
        </p:grpSp>
        <p:grpSp>
          <p:nvGrpSpPr>
            <p:cNvPr id="105" name="Group 104">
              <a:extLst>
                <a:ext uri="{FF2B5EF4-FFF2-40B4-BE49-F238E27FC236}">
                  <a16:creationId xmlns:a16="http://schemas.microsoft.com/office/drawing/2014/main" id="{C05B4F49-377C-42E0-9892-ABB8F22C1FCB}"/>
                </a:ext>
              </a:extLst>
            </p:cNvPr>
            <p:cNvGrpSpPr/>
            <p:nvPr/>
          </p:nvGrpSpPr>
          <p:grpSpPr>
            <a:xfrm>
              <a:off x="6828301" y="5850787"/>
              <a:ext cx="415551" cy="650232"/>
              <a:chOff x="4427178" y="5420423"/>
              <a:chExt cx="415551" cy="650232"/>
            </a:xfrm>
          </p:grpSpPr>
          <p:pic>
            <p:nvPicPr>
              <p:cNvPr id="113" name="Graphic 112" descr="Cloud Computing">
                <a:extLst>
                  <a:ext uri="{FF2B5EF4-FFF2-40B4-BE49-F238E27FC236}">
                    <a16:creationId xmlns:a16="http://schemas.microsoft.com/office/drawing/2014/main" id="{159DD879-3616-43F6-B7C0-38C76DA4EE5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588" t="18406" r="62819" b="55462"/>
              <a:stretch/>
            </p:blipFill>
            <p:spPr>
              <a:xfrm rot="3258451">
                <a:off x="4447436" y="5404964"/>
                <a:ext cx="379834" cy="410752"/>
              </a:xfrm>
              <a:prstGeom prst="rect">
                <a:avLst/>
              </a:prstGeom>
            </p:spPr>
          </p:pic>
          <p:pic>
            <p:nvPicPr>
              <p:cNvPr id="114" name="Graphic 113" descr="Cloud Computing">
                <a:extLst>
                  <a:ext uri="{FF2B5EF4-FFF2-40B4-BE49-F238E27FC236}">
                    <a16:creationId xmlns:a16="http://schemas.microsoft.com/office/drawing/2014/main" id="{A35B03D8-EF66-427C-8F96-B5F0B1B778B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0238" t="44623" r="15513" b="30724"/>
              <a:stretch/>
            </p:blipFill>
            <p:spPr>
              <a:xfrm rot="3142674">
                <a:off x="4430407" y="5680867"/>
                <a:ext cx="386559" cy="393017"/>
              </a:xfrm>
              <a:prstGeom prst="rect">
                <a:avLst/>
              </a:prstGeom>
            </p:spPr>
          </p:pic>
        </p:grpSp>
        <p:grpSp>
          <p:nvGrpSpPr>
            <p:cNvPr id="106" name="Group 105">
              <a:extLst>
                <a:ext uri="{FF2B5EF4-FFF2-40B4-BE49-F238E27FC236}">
                  <a16:creationId xmlns:a16="http://schemas.microsoft.com/office/drawing/2014/main" id="{7CA017A8-73B0-463F-8536-359814EFF1C2}"/>
                </a:ext>
              </a:extLst>
            </p:cNvPr>
            <p:cNvGrpSpPr/>
            <p:nvPr/>
          </p:nvGrpSpPr>
          <p:grpSpPr>
            <a:xfrm>
              <a:off x="3201005" y="5748101"/>
              <a:ext cx="5109699" cy="1010659"/>
              <a:chOff x="2270008" y="5358479"/>
              <a:chExt cx="5109699" cy="1010659"/>
            </a:xfrm>
          </p:grpSpPr>
          <p:pic>
            <p:nvPicPr>
              <p:cNvPr id="111" name="Graphic 110" descr="Cloud Computing">
                <a:extLst>
                  <a:ext uri="{FF2B5EF4-FFF2-40B4-BE49-F238E27FC236}">
                    <a16:creationId xmlns:a16="http://schemas.microsoft.com/office/drawing/2014/main" id="{EE35F712-79E9-4945-BE50-5A1A3475C4E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2131" r="41032"/>
              <a:stretch/>
            </p:blipFill>
            <p:spPr>
              <a:xfrm>
                <a:off x="6349853" y="5358479"/>
                <a:ext cx="1029854" cy="1010659"/>
              </a:xfrm>
              <a:prstGeom prst="rect">
                <a:avLst/>
              </a:prstGeom>
            </p:spPr>
          </p:pic>
          <p:sp>
            <p:nvSpPr>
              <p:cNvPr id="112" name="TextBox 111">
                <a:extLst>
                  <a:ext uri="{FF2B5EF4-FFF2-40B4-BE49-F238E27FC236}">
                    <a16:creationId xmlns:a16="http://schemas.microsoft.com/office/drawing/2014/main" id="{1336C088-7045-45C1-8900-B8E426221ED6}"/>
                  </a:ext>
                </a:extLst>
              </p:cNvPr>
              <p:cNvSpPr txBox="1"/>
              <p:nvPr/>
            </p:nvSpPr>
            <p:spPr>
              <a:xfrm>
                <a:off x="2270008" y="5607373"/>
                <a:ext cx="587020" cy="276999"/>
              </a:xfrm>
              <a:prstGeom prst="rect">
                <a:avLst/>
              </a:prstGeom>
              <a:noFill/>
            </p:spPr>
            <p:txBody>
              <a:bodyPr wrap="none" rtlCol="0">
                <a:spAutoFit/>
              </a:bodyPr>
              <a:lstStyle/>
              <a:p>
                <a:pPr>
                  <a:defRPr/>
                </a:pPr>
                <a:r>
                  <a:rPr lang="en-GB" sz="1200" b="1" dirty="0">
                    <a:solidFill>
                      <a:srgbClr val="E95B0C"/>
                    </a:solidFill>
                    <a:latin typeface="Arial" panose="020B0604020202020204"/>
                  </a:rPr>
                  <a:t>Local</a:t>
                </a:r>
              </a:p>
            </p:txBody>
          </p:sp>
        </p:grpSp>
        <p:sp>
          <p:nvSpPr>
            <p:cNvPr id="107" name="TextBox 106">
              <a:extLst>
                <a:ext uri="{FF2B5EF4-FFF2-40B4-BE49-F238E27FC236}">
                  <a16:creationId xmlns:a16="http://schemas.microsoft.com/office/drawing/2014/main" id="{05D26E02-5A6D-4C81-9F1B-9F19F1547FFE}"/>
                </a:ext>
              </a:extLst>
            </p:cNvPr>
            <p:cNvSpPr txBox="1"/>
            <p:nvPr/>
          </p:nvSpPr>
          <p:spPr>
            <a:xfrm>
              <a:off x="6166508" y="6018962"/>
              <a:ext cx="675185" cy="307777"/>
            </a:xfrm>
            <a:prstGeom prst="rect">
              <a:avLst/>
            </a:prstGeom>
            <a:noFill/>
          </p:spPr>
          <p:txBody>
            <a:bodyPr wrap="none" rtlCol="0">
              <a:spAutoFit/>
            </a:bodyPr>
            <a:lstStyle/>
            <a:p>
              <a:pPr>
                <a:defRPr/>
              </a:pPr>
              <a:r>
                <a:rPr lang="en-GB" sz="1400" b="1" dirty="0">
                  <a:solidFill>
                    <a:srgbClr val="E95B0C"/>
                  </a:solidFill>
                  <a:latin typeface="Arial Narrow" panose="020B0606020202030204" pitchFamily="34" charset="0"/>
                </a:rPr>
                <a:t>Redact</a:t>
              </a:r>
            </a:p>
          </p:txBody>
        </p:sp>
        <p:grpSp>
          <p:nvGrpSpPr>
            <p:cNvPr id="108" name="Group 107">
              <a:extLst>
                <a:ext uri="{FF2B5EF4-FFF2-40B4-BE49-F238E27FC236}">
                  <a16:creationId xmlns:a16="http://schemas.microsoft.com/office/drawing/2014/main" id="{6BE77CFA-74FC-4E6D-B4EC-AF7826B729C9}"/>
                </a:ext>
              </a:extLst>
            </p:cNvPr>
            <p:cNvGrpSpPr/>
            <p:nvPr/>
          </p:nvGrpSpPr>
          <p:grpSpPr>
            <a:xfrm>
              <a:off x="4660225" y="5335522"/>
              <a:ext cx="1631118" cy="1631118"/>
              <a:chOff x="4555488" y="5210075"/>
              <a:chExt cx="1631118" cy="1631118"/>
            </a:xfrm>
          </p:grpSpPr>
          <p:pic>
            <p:nvPicPr>
              <p:cNvPr id="109" name="Graphic 108" descr="Cloud">
                <a:extLst>
                  <a:ext uri="{FF2B5EF4-FFF2-40B4-BE49-F238E27FC236}">
                    <a16:creationId xmlns:a16="http://schemas.microsoft.com/office/drawing/2014/main" id="{BC243BB7-B3AE-4C87-BDA8-E41F4882AB3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55488" y="5210075"/>
                <a:ext cx="1631118" cy="1631118"/>
              </a:xfrm>
              <a:prstGeom prst="rect">
                <a:avLst/>
              </a:prstGeom>
            </p:spPr>
          </p:pic>
          <p:pic>
            <p:nvPicPr>
              <p:cNvPr id="110" name="Picture 109">
                <a:extLst>
                  <a:ext uri="{FF2B5EF4-FFF2-40B4-BE49-F238E27FC236}">
                    <a16:creationId xmlns:a16="http://schemas.microsoft.com/office/drawing/2014/main" id="{DFA902BD-910A-4792-A400-90FFFC1EB845}"/>
                  </a:ext>
                </a:extLst>
              </p:cNvPr>
              <p:cNvPicPr>
                <a:picLocks noChangeAspect="1"/>
              </p:cNvPicPr>
              <p:nvPr/>
            </p:nvPicPr>
            <p:blipFill rotWithShape="1">
              <a:blip r:embed="rId10"/>
              <a:srcRect l="23577" r="23765"/>
              <a:stretch/>
            </p:blipFill>
            <p:spPr>
              <a:xfrm>
                <a:off x="5029742" y="5793136"/>
                <a:ext cx="583583" cy="581838"/>
              </a:xfrm>
              <a:prstGeom prst="rect">
                <a:avLst/>
              </a:prstGeom>
            </p:spPr>
          </p:pic>
        </p:grpSp>
      </p:grpSp>
    </p:spTree>
    <p:extLst>
      <p:ext uri="{BB962C8B-B14F-4D97-AF65-F5344CB8AC3E}">
        <p14:creationId xmlns:p14="http://schemas.microsoft.com/office/powerpoint/2010/main" val="374359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53" name="Group 52">
            <a:extLst>
              <a:ext uri="{FF2B5EF4-FFF2-40B4-BE49-F238E27FC236}">
                <a16:creationId xmlns:a16="http://schemas.microsoft.com/office/drawing/2014/main" id="{60A851B0-92D6-4723-9D10-B286DC69C590}"/>
              </a:ext>
            </a:extLst>
          </p:cNvPr>
          <p:cNvGrpSpPr/>
          <p:nvPr/>
        </p:nvGrpSpPr>
        <p:grpSpPr>
          <a:xfrm>
            <a:off x="2406619" y="2435376"/>
            <a:ext cx="1358284" cy="1367161"/>
            <a:chOff x="798990" y="3142695"/>
            <a:chExt cx="1358284" cy="1367161"/>
          </a:xfrm>
        </p:grpSpPr>
        <p:sp>
          <p:nvSpPr>
            <p:cNvPr id="54" name="Oval 53">
              <a:extLst>
                <a:ext uri="{FF2B5EF4-FFF2-40B4-BE49-F238E27FC236}">
                  <a16:creationId xmlns:a16="http://schemas.microsoft.com/office/drawing/2014/main" id="{4018888F-1186-42A4-AC80-1B34966BD1FC}"/>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5" name="Oval 54">
              <a:extLst>
                <a:ext uri="{FF2B5EF4-FFF2-40B4-BE49-F238E27FC236}">
                  <a16:creationId xmlns:a16="http://schemas.microsoft.com/office/drawing/2014/main" id="{1C521D93-7E37-48A1-A175-C4CB2792E0EE}"/>
                </a:ext>
              </a:extLst>
            </p:cNvPr>
            <p:cNvSpPr/>
            <p:nvPr/>
          </p:nvSpPr>
          <p:spPr>
            <a:xfrm>
              <a:off x="999477" y="3347620"/>
              <a:ext cx="957309" cy="957309"/>
            </a:xfrm>
            <a:prstGeom prst="ellipse">
              <a:avLst/>
            </a:prstGeom>
            <a:solidFill>
              <a:schemeClr val="accent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56" name="Group 55">
            <a:extLst>
              <a:ext uri="{FF2B5EF4-FFF2-40B4-BE49-F238E27FC236}">
                <a16:creationId xmlns:a16="http://schemas.microsoft.com/office/drawing/2014/main" id="{F5E660F5-4FA2-49A1-9ACC-B65E209D1BE2}"/>
              </a:ext>
            </a:extLst>
          </p:cNvPr>
          <p:cNvGrpSpPr/>
          <p:nvPr/>
        </p:nvGrpSpPr>
        <p:grpSpPr>
          <a:xfrm>
            <a:off x="1414101" y="3231297"/>
            <a:ext cx="1358284" cy="1367161"/>
            <a:chOff x="798990" y="3142695"/>
            <a:chExt cx="1358284" cy="1367161"/>
          </a:xfrm>
          <a:solidFill>
            <a:schemeClr val="bg1"/>
          </a:solidFill>
        </p:grpSpPr>
        <p:sp>
          <p:nvSpPr>
            <p:cNvPr id="57" name="Oval 56">
              <a:extLst>
                <a:ext uri="{FF2B5EF4-FFF2-40B4-BE49-F238E27FC236}">
                  <a16:creationId xmlns:a16="http://schemas.microsoft.com/office/drawing/2014/main" id="{77BB4D04-110E-4EC9-96CB-AF5A17A15778}"/>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8" name="Oval 57">
              <a:extLst>
                <a:ext uri="{FF2B5EF4-FFF2-40B4-BE49-F238E27FC236}">
                  <a16:creationId xmlns:a16="http://schemas.microsoft.com/office/drawing/2014/main" id="{091693A1-EAD6-44A8-AD73-0F3CB3F4E5A3}"/>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59" name="Rectangle 58">
            <a:extLst>
              <a:ext uri="{FF2B5EF4-FFF2-40B4-BE49-F238E27FC236}">
                <a16:creationId xmlns:a16="http://schemas.microsoft.com/office/drawing/2014/main" id="{09FB1A35-03A1-41C1-989F-5B10B1DB93F1}"/>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60" name="Group 59">
            <a:extLst>
              <a:ext uri="{FF2B5EF4-FFF2-40B4-BE49-F238E27FC236}">
                <a16:creationId xmlns:a16="http://schemas.microsoft.com/office/drawing/2014/main" id="{FC3E4B29-8826-4BFF-8323-6E21EF0497C8}"/>
              </a:ext>
            </a:extLst>
          </p:cNvPr>
          <p:cNvGrpSpPr/>
          <p:nvPr/>
        </p:nvGrpSpPr>
        <p:grpSpPr>
          <a:xfrm>
            <a:off x="3363038" y="3247679"/>
            <a:ext cx="1358284" cy="1367161"/>
            <a:chOff x="798990" y="3142695"/>
            <a:chExt cx="1358284" cy="1367161"/>
          </a:xfrm>
        </p:grpSpPr>
        <p:sp>
          <p:nvSpPr>
            <p:cNvPr id="61" name="Oval 60">
              <a:extLst>
                <a:ext uri="{FF2B5EF4-FFF2-40B4-BE49-F238E27FC236}">
                  <a16:creationId xmlns:a16="http://schemas.microsoft.com/office/drawing/2014/main" id="{C7F0C41D-68B5-48B1-AF2C-49FCB41EEF96}"/>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2" name="Oval 61">
              <a:extLst>
                <a:ext uri="{FF2B5EF4-FFF2-40B4-BE49-F238E27FC236}">
                  <a16:creationId xmlns:a16="http://schemas.microsoft.com/office/drawing/2014/main" id="{55ABF5B8-0355-41A8-8B75-46728AFDC28D}"/>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63" name="Group 62">
            <a:extLst>
              <a:ext uri="{FF2B5EF4-FFF2-40B4-BE49-F238E27FC236}">
                <a16:creationId xmlns:a16="http://schemas.microsoft.com/office/drawing/2014/main" id="{943AC1B2-AF4D-43BC-9B55-C5A4C516BC17}"/>
              </a:ext>
            </a:extLst>
          </p:cNvPr>
          <p:cNvGrpSpPr/>
          <p:nvPr/>
        </p:nvGrpSpPr>
        <p:grpSpPr>
          <a:xfrm>
            <a:off x="4321486" y="2439949"/>
            <a:ext cx="1358284" cy="1367161"/>
            <a:chOff x="798990" y="3142695"/>
            <a:chExt cx="1358284" cy="1367161"/>
          </a:xfrm>
        </p:grpSpPr>
        <p:sp>
          <p:nvSpPr>
            <p:cNvPr id="64" name="Oval 63">
              <a:extLst>
                <a:ext uri="{FF2B5EF4-FFF2-40B4-BE49-F238E27FC236}">
                  <a16:creationId xmlns:a16="http://schemas.microsoft.com/office/drawing/2014/main" id="{95312C13-3656-4717-BDBB-D51D939852C3}"/>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5" name="Oval 64">
              <a:extLst>
                <a:ext uri="{FF2B5EF4-FFF2-40B4-BE49-F238E27FC236}">
                  <a16:creationId xmlns:a16="http://schemas.microsoft.com/office/drawing/2014/main" id="{77925E83-435C-4C6A-BFFE-CA3ADF2B56A9}"/>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66" name="Group 65">
            <a:extLst>
              <a:ext uri="{FF2B5EF4-FFF2-40B4-BE49-F238E27FC236}">
                <a16:creationId xmlns:a16="http://schemas.microsoft.com/office/drawing/2014/main" id="{DD852E92-115A-478D-A391-5437B93EAE43}"/>
              </a:ext>
            </a:extLst>
          </p:cNvPr>
          <p:cNvGrpSpPr/>
          <p:nvPr/>
        </p:nvGrpSpPr>
        <p:grpSpPr>
          <a:xfrm>
            <a:off x="5294473" y="3236791"/>
            <a:ext cx="1358284" cy="1367161"/>
            <a:chOff x="798990" y="3142695"/>
            <a:chExt cx="1358284" cy="1367161"/>
          </a:xfrm>
        </p:grpSpPr>
        <p:sp>
          <p:nvSpPr>
            <p:cNvPr id="67" name="Oval 66">
              <a:extLst>
                <a:ext uri="{FF2B5EF4-FFF2-40B4-BE49-F238E27FC236}">
                  <a16:creationId xmlns:a16="http://schemas.microsoft.com/office/drawing/2014/main" id="{3FF86B8B-D313-41E8-B56C-9BE26E554856}"/>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01" name="Oval 100">
              <a:extLst>
                <a:ext uri="{FF2B5EF4-FFF2-40B4-BE49-F238E27FC236}">
                  <a16:creationId xmlns:a16="http://schemas.microsoft.com/office/drawing/2014/main" id="{AFCFDFFD-B981-4D7B-9424-1E2047DEC095}"/>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102" name="Group 101">
            <a:extLst>
              <a:ext uri="{FF2B5EF4-FFF2-40B4-BE49-F238E27FC236}">
                <a16:creationId xmlns:a16="http://schemas.microsoft.com/office/drawing/2014/main" id="{5E6B1BE2-706B-4C57-BAD4-911182634E80}"/>
              </a:ext>
            </a:extLst>
          </p:cNvPr>
          <p:cNvGrpSpPr/>
          <p:nvPr/>
        </p:nvGrpSpPr>
        <p:grpSpPr>
          <a:xfrm>
            <a:off x="6192728" y="2413901"/>
            <a:ext cx="1358284" cy="1367161"/>
            <a:chOff x="798990" y="3142695"/>
            <a:chExt cx="1358284" cy="1367161"/>
          </a:xfrm>
        </p:grpSpPr>
        <p:sp>
          <p:nvSpPr>
            <p:cNvPr id="119" name="Oval 118">
              <a:extLst>
                <a:ext uri="{FF2B5EF4-FFF2-40B4-BE49-F238E27FC236}">
                  <a16:creationId xmlns:a16="http://schemas.microsoft.com/office/drawing/2014/main" id="{DCEB41D8-D808-4C52-B9A5-82D2146AC611}"/>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0" name="Oval 119">
              <a:extLst>
                <a:ext uri="{FF2B5EF4-FFF2-40B4-BE49-F238E27FC236}">
                  <a16:creationId xmlns:a16="http://schemas.microsoft.com/office/drawing/2014/main" id="{CE083C14-91F4-4911-ABC5-5C5E48864D2E}"/>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121" name="Rectangle 120">
            <a:extLst>
              <a:ext uri="{FF2B5EF4-FFF2-40B4-BE49-F238E27FC236}">
                <a16:creationId xmlns:a16="http://schemas.microsoft.com/office/drawing/2014/main" id="{DB03D84D-5540-47D8-A15E-C9C6CE69B62D}"/>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2" name="Rectangle 121">
            <a:extLst>
              <a:ext uri="{FF2B5EF4-FFF2-40B4-BE49-F238E27FC236}">
                <a16:creationId xmlns:a16="http://schemas.microsoft.com/office/drawing/2014/main" id="{AA08DC2C-9C0A-4249-8C84-64673664BD0A}"/>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3" name="Rectangle 122">
            <a:extLst>
              <a:ext uri="{FF2B5EF4-FFF2-40B4-BE49-F238E27FC236}">
                <a16:creationId xmlns:a16="http://schemas.microsoft.com/office/drawing/2014/main" id="{6A08C426-EF88-4D14-9C27-F92E8F8551D9}"/>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4" name="Rectangle 123">
            <a:extLst>
              <a:ext uri="{FF2B5EF4-FFF2-40B4-BE49-F238E27FC236}">
                <a16:creationId xmlns:a16="http://schemas.microsoft.com/office/drawing/2014/main" id="{199F30D7-4AE3-43FA-BF7F-9C3563F00941}"/>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5" name="TextBox 124">
            <a:extLst>
              <a:ext uri="{FF2B5EF4-FFF2-40B4-BE49-F238E27FC236}">
                <a16:creationId xmlns:a16="http://schemas.microsoft.com/office/drawing/2014/main" id="{4050F973-4DB8-4534-A765-51286B98EA60}"/>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126" name="TextBox 125">
            <a:extLst>
              <a:ext uri="{FF2B5EF4-FFF2-40B4-BE49-F238E27FC236}">
                <a16:creationId xmlns:a16="http://schemas.microsoft.com/office/drawing/2014/main" id="{C093E6A3-5535-4A3B-AD64-94656ADFC13D}"/>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127" name="TextBox 126">
            <a:extLst>
              <a:ext uri="{FF2B5EF4-FFF2-40B4-BE49-F238E27FC236}">
                <a16:creationId xmlns:a16="http://schemas.microsoft.com/office/drawing/2014/main" id="{C796F00C-E2D5-45C2-A5B6-BA28200341A2}"/>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128" name="TextBox 127">
            <a:extLst>
              <a:ext uri="{FF2B5EF4-FFF2-40B4-BE49-F238E27FC236}">
                <a16:creationId xmlns:a16="http://schemas.microsoft.com/office/drawing/2014/main" id="{52FBFB8A-85B0-4A63-9863-9F890EE54199}"/>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129" name="TextBox 128">
            <a:extLst>
              <a:ext uri="{FF2B5EF4-FFF2-40B4-BE49-F238E27FC236}">
                <a16:creationId xmlns:a16="http://schemas.microsoft.com/office/drawing/2014/main" id="{1C366CFD-74FF-4051-9C23-12788E7D877A}"/>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130" name="TextBox 129">
            <a:extLst>
              <a:ext uri="{FF2B5EF4-FFF2-40B4-BE49-F238E27FC236}">
                <a16:creationId xmlns:a16="http://schemas.microsoft.com/office/drawing/2014/main" id="{FED71872-D7CE-4644-B54A-83E4A1E8B74D}"/>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grpSp>
        <p:nvGrpSpPr>
          <p:cNvPr id="131" name="Group 130">
            <a:extLst>
              <a:ext uri="{FF2B5EF4-FFF2-40B4-BE49-F238E27FC236}">
                <a16:creationId xmlns:a16="http://schemas.microsoft.com/office/drawing/2014/main" id="{88E6696A-A83D-418F-979E-FF0F879EE6B4}"/>
              </a:ext>
            </a:extLst>
          </p:cNvPr>
          <p:cNvGrpSpPr/>
          <p:nvPr/>
        </p:nvGrpSpPr>
        <p:grpSpPr>
          <a:xfrm rot="10800000">
            <a:off x="6745542" y="1872253"/>
            <a:ext cx="247637" cy="541646"/>
            <a:chOff x="1985366" y="4774599"/>
            <a:chExt cx="247637" cy="541646"/>
          </a:xfrm>
          <a:solidFill>
            <a:schemeClr val="accent6"/>
          </a:solidFill>
        </p:grpSpPr>
        <p:cxnSp>
          <p:nvCxnSpPr>
            <p:cNvPr id="132" name="Straight Connector 131">
              <a:extLst>
                <a:ext uri="{FF2B5EF4-FFF2-40B4-BE49-F238E27FC236}">
                  <a16:creationId xmlns:a16="http://schemas.microsoft.com/office/drawing/2014/main" id="{74C77FD1-83A1-4213-B85F-AF26A71ED835}"/>
                </a:ext>
              </a:extLst>
            </p:cNvPr>
            <p:cNvCxnSpPr>
              <a:cxnSpLocks/>
            </p:cNvCxnSpPr>
            <p:nvPr/>
          </p:nvCxnSpPr>
          <p:spPr>
            <a:xfrm flipH="1">
              <a:off x="2109185" y="4774599"/>
              <a:ext cx="1" cy="336790"/>
            </a:xfrm>
            <a:prstGeom prst="line">
              <a:avLst/>
            </a:prstGeom>
            <a:grpFill/>
            <a:ln w="34925">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33" name="Oval 132">
              <a:extLst>
                <a:ext uri="{FF2B5EF4-FFF2-40B4-BE49-F238E27FC236}">
                  <a16:creationId xmlns:a16="http://schemas.microsoft.com/office/drawing/2014/main" id="{0B96FAFE-42E7-4048-8F58-10E842C667A0}"/>
                </a:ext>
              </a:extLst>
            </p:cNvPr>
            <p:cNvSpPr/>
            <p:nvPr/>
          </p:nvSpPr>
          <p:spPr>
            <a:xfrm>
              <a:off x="1985366" y="5088740"/>
              <a:ext cx="247637" cy="22750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sp>
        <p:nvSpPr>
          <p:cNvPr id="134" name="TextBox 133">
            <a:extLst>
              <a:ext uri="{FF2B5EF4-FFF2-40B4-BE49-F238E27FC236}">
                <a16:creationId xmlns:a16="http://schemas.microsoft.com/office/drawing/2014/main" id="{95AD248A-3593-410F-AD6B-515EAC211263}"/>
              </a:ext>
            </a:extLst>
          </p:cNvPr>
          <p:cNvSpPr txBox="1"/>
          <p:nvPr/>
        </p:nvSpPr>
        <p:spPr>
          <a:xfrm>
            <a:off x="5059797" y="1259649"/>
            <a:ext cx="3866763" cy="646331"/>
          </a:xfrm>
          <a:prstGeom prst="rect">
            <a:avLst/>
          </a:prstGeom>
          <a:noFill/>
        </p:spPr>
        <p:txBody>
          <a:bodyPr wrap="square" rtlCol="0">
            <a:spAutoFit/>
          </a:bodyPr>
          <a:lstStyle/>
          <a:p>
            <a:pPr algn="ctr">
              <a:defRPr/>
            </a:pPr>
            <a:r>
              <a:rPr lang="en-GB" sz="1200" dirty="0">
                <a:solidFill>
                  <a:srgbClr val="000000"/>
                </a:solidFill>
                <a:latin typeface="Arial" panose="020B0604020202020204"/>
              </a:rPr>
              <a:t>Redacted results can be downloaded from </a:t>
            </a:r>
            <a:r>
              <a:rPr lang="en-GB" sz="1200" dirty="0" err="1">
                <a:solidFill>
                  <a:srgbClr val="000000"/>
                </a:solidFill>
                <a:latin typeface="Arial" panose="020B0604020202020204"/>
              </a:rPr>
              <a:t>github</a:t>
            </a:r>
            <a:r>
              <a:rPr lang="en-GB" sz="1200" dirty="0">
                <a:solidFill>
                  <a:srgbClr val="000000"/>
                </a:solidFill>
                <a:latin typeface="Arial" panose="020B0604020202020204"/>
              </a:rPr>
              <a:t> repo</a:t>
            </a:r>
          </a:p>
          <a:p>
            <a:pPr algn="ctr">
              <a:defRPr/>
            </a:pPr>
            <a:r>
              <a:rPr lang="en-GB" sz="1200" dirty="0">
                <a:solidFill>
                  <a:srgbClr val="000000"/>
                </a:solidFill>
                <a:latin typeface="Arial" panose="020B0604020202020204"/>
              </a:rPr>
              <a:t>Private until ready to publish </a:t>
            </a:r>
          </a:p>
          <a:p>
            <a:pPr algn="ctr">
              <a:defRPr/>
            </a:pPr>
            <a:endParaRPr lang="en-GB" sz="1200" dirty="0">
              <a:solidFill>
                <a:srgbClr val="000000"/>
              </a:solidFill>
              <a:latin typeface="Arial" panose="020B0604020202020204"/>
            </a:endParaRPr>
          </a:p>
        </p:txBody>
      </p:sp>
    </p:spTree>
    <p:extLst>
      <p:ext uri="{BB962C8B-B14F-4D97-AF65-F5344CB8AC3E}">
        <p14:creationId xmlns:p14="http://schemas.microsoft.com/office/powerpoint/2010/main" val="2269665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902E8E-6A93-493F-8711-374D91C0FA88}"/>
              </a:ext>
            </a:extLst>
          </p:cNvPr>
          <p:cNvSpPr>
            <a:spLocks noGrp="1"/>
          </p:cNvSpPr>
          <p:nvPr>
            <p:ph idx="1"/>
          </p:nvPr>
        </p:nvSpPr>
        <p:spPr/>
        <p:txBody>
          <a:bodyPr/>
          <a:lstStyle/>
          <a:p>
            <a:r>
              <a:rPr lang="en-GB" sz="2000" dirty="0"/>
              <a:t>First output… in 42 days</a:t>
            </a:r>
          </a:p>
          <a:p>
            <a:endParaRPr lang="en-GB" sz="2000" dirty="0"/>
          </a:p>
          <a:p>
            <a:endParaRPr lang="en-GB" sz="2000" dirty="0"/>
          </a:p>
          <a:p>
            <a:r>
              <a:rPr lang="en-GB" sz="2000" dirty="0"/>
              <a:t>  Factors associated with COVID-19-related death using </a:t>
            </a:r>
            <a:r>
              <a:rPr lang="en-GB" sz="2000" dirty="0" err="1"/>
              <a:t>OpenSAFELY</a:t>
            </a:r>
            <a:endParaRPr lang="en-GB" sz="2000" dirty="0"/>
          </a:p>
          <a:p>
            <a:pPr>
              <a:spcAft>
                <a:spcPts val="600"/>
              </a:spcAft>
            </a:pPr>
            <a:endParaRPr lang="en-GB" sz="2400" dirty="0"/>
          </a:p>
          <a:p>
            <a:pPr>
              <a:spcAft>
                <a:spcPts val="600"/>
              </a:spcAft>
            </a:pPr>
            <a:r>
              <a:rPr lang="en-US" sz="2400" dirty="0">
                <a:latin typeface="Arial" panose="020B0604020202020204" pitchFamily="34" charset="0"/>
                <a:cs typeface="Arial" panose="020B0604020202020204" pitchFamily="34" charset="0"/>
              </a:rPr>
              <a:t> </a:t>
            </a:r>
            <a:r>
              <a:rPr lang="en-GB" sz="2400" dirty="0">
                <a:hlinkClick r:id="rId2"/>
              </a:rPr>
              <a:t>https://www.nature.com/articles/s41586-020-2521-4</a:t>
            </a:r>
            <a:endParaRPr lang="en-GB" sz="2400" dirty="0"/>
          </a:p>
          <a:p>
            <a:endParaRPr lang="en-GB" sz="2000" dirty="0"/>
          </a:p>
          <a:p>
            <a:endParaRPr lang="en-GB" sz="2000" dirty="0"/>
          </a:p>
          <a:p>
            <a:endParaRPr lang="en-GB" dirty="0"/>
          </a:p>
        </p:txBody>
      </p:sp>
      <p:sp>
        <p:nvSpPr>
          <p:cNvPr id="3" name="Title 2">
            <a:extLst>
              <a:ext uri="{FF2B5EF4-FFF2-40B4-BE49-F238E27FC236}">
                <a16:creationId xmlns:a16="http://schemas.microsoft.com/office/drawing/2014/main" id="{65901084-B6D8-4B1B-B835-7CAAE422A472}"/>
              </a:ext>
            </a:extLst>
          </p:cNvPr>
          <p:cNvSpPr>
            <a:spLocks noGrp="1"/>
          </p:cNvSpPr>
          <p:nvPr>
            <p:ph type="title"/>
          </p:nvPr>
        </p:nvSpPr>
        <p:spPr/>
        <p:txBody>
          <a:bodyPr>
            <a:normAutofit/>
          </a:bodyPr>
          <a:lstStyle/>
          <a:p>
            <a:r>
              <a:rPr lang="en-GB" sz="2800" dirty="0" err="1"/>
              <a:t>OpenSAFELY</a:t>
            </a:r>
            <a:endParaRPr lang="en-GB" sz="2800" dirty="0"/>
          </a:p>
        </p:txBody>
      </p:sp>
    </p:spTree>
    <p:extLst>
      <p:ext uri="{BB962C8B-B14F-4D97-AF65-F5344CB8AC3E}">
        <p14:creationId xmlns:p14="http://schemas.microsoft.com/office/powerpoint/2010/main" val="2403068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D88386-4ED5-4207-B23D-7A702AF060DB}"/>
              </a:ext>
            </a:extLst>
          </p:cNvPr>
          <p:cNvSpPr>
            <a:spLocks noGrp="1"/>
          </p:cNvSpPr>
          <p:nvPr>
            <p:ph idx="1"/>
          </p:nvPr>
        </p:nvSpPr>
        <p:spPr/>
        <p:txBody>
          <a:bodyPr/>
          <a:lstStyle/>
          <a:p>
            <a:pPr>
              <a:spcAft>
                <a:spcPts val="600"/>
              </a:spcAft>
            </a:pPr>
            <a:r>
              <a:rPr lang="en-GB" sz="2000" dirty="0">
                <a:solidFill>
                  <a:srgbClr val="00B050"/>
                </a:solidFill>
              </a:rPr>
              <a:t>Data</a:t>
            </a:r>
            <a:r>
              <a:rPr lang="en-GB" sz="2000" dirty="0"/>
              <a:t> Primary care electronic health records managed by the TPP linked with ONS mortality data</a:t>
            </a:r>
          </a:p>
          <a:p>
            <a:pPr>
              <a:spcAft>
                <a:spcPts val="600"/>
              </a:spcAft>
            </a:pPr>
            <a:r>
              <a:rPr lang="en-GB" sz="2000" dirty="0">
                <a:solidFill>
                  <a:srgbClr val="00B050"/>
                </a:solidFill>
              </a:rPr>
              <a:t>Population</a:t>
            </a:r>
            <a:r>
              <a:rPr lang="en-GB" sz="2000" dirty="0"/>
              <a:t> 17,425,445 adults in England</a:t>
            </a:r>
          </a:p>
          <a:p>
            <a:pPr>
              <a:spcAft>
                <a:spcPts val="600"/>
              </a:spcAft>
            </a:pPr>
            <a:r>
              <a:rPr lang="en-GB" sz="2000" dirty="0">
                <a:solidFill>
                  <a:srgbClr val="00B050"/>
                </a:solidFill>
              </a:rPr>
              <a:t>Design </a:t>
            </a:r>
            <a:r>
              <a:rPr lang="en-GB" sz="2000" dirty="0"/>
              <a:t>Cohort study </a:t>
            </a:r>
            <a:endParaRPr lang="en-GB" sz="2000" dirty="0">
              <a:solidFill>
                <a:srgbClr val="00B050"/>
              </a:solidFill>
            </a:endParaRPr>
          </a:p>
          <a:p>
            <a:pPr>
              <a:spcAft>
                <a:spcPts val="600"/>
              </a:spcAft>
            </a:pPr>
            <a:r>
              <a:rPr lang="en-GB" sz="2000" dirty="0">
                <a:solidFill>
                  <a:srgbClr val="00B050"/>
                </a:solidFill>
              </a:rPr>
              <a:t>Outcome</a:t>
            </a:r>
            <a:r>
              <a:rPr lang="en-GB" sz="2000" dirty="0"/>
              <a:t> COVID-19-related death</a:t>
            </a:r>
          </a:p>
          <a:p>
            <a:pPr>
              <a:spcAft>
                <a:spcPts val="600"/>
              </a:spcAft>
            </a:pPr>
            <a:r>
              <a:rPr lang="en-GB" sz="2000" dirty="0">
                <a:solidFill>
                  <a:srgbClr val="00B050"/>
                </a:solidFill>
              </a:rPr>
              <a:t>Follow-up </a:t>
            </a:r>
            <a:r>
              <a:rPr lang="en-GB" sz="2000" dirty="0"/>
              <a:t>1</a:t>
            </a:r>
            <a:r>
              <a:rPr lang="en-GB" sz="2000" dirty="0">
                <a:solidFill>
                  <a:srgbClr val="00B050"/>
                </a:solidFill>
              </a:rPr>
              <a:t> </a:t>
            </a:r>
            <a:r>
              <a:rPr lang="en-GB" sz="2000" dirty="0"/>
              <a:t>Feb 2020 until first of: 25 April 2020 or death </a:t>
            </a:r>
          </a:p>
          <a:p>
            <a:pPr>
              <a:spcAft>
                <a:spcPts val="600"/>
              </a:spcAft>
            </a:pPr>
            <a:r>
              <a:rPr lang="en-GB" sz="2000" dirty="0">
                <a:solidFill>
                  <a:srgbClr val="00B050"/>
                </a:solidFill>
              </a:rPr>
              <a:t>Analysis</a:t>
            </a:r>
            <a:r>
              <a:rPr lang="en-GB" sz="2000" dirty="0"/>
              <a:t> Cox-regression stratified by geographic area (STP)</a:t>
            </a:r>
          </a:p>
          <a:p>
            <a:pPr>
              <a:spcAft>
                <a:spcPts val="600"/>
              </a:spcAft>
            </a:pPr>
            <a:r>
              <a:rPr lang="en-GB" sz="2000" dirty="0">
                <a:solidFill>
                  <a:srgbClr val="00B050"/>
                </a:solidFill>
              </a:rPr>
              <a:t>Covariates</a:t>
            </a:r>
            <a:r>
              <a:rPr lang="en-GB" sz="2000" dirty="0"/>
              <a:t> selected prospectively on the basis of clinical interest and prior findings</a:t>
            </a:r>
          </a:p>
          <a:p>
            <a:endParaRPr lang="en-GB" dirty="0"/>
          </a:p>
        </p:txBody>
      </p:sp>
      <p:sp>
        <p:nvSpPr>
          <p:cNvPr id="3" name="Title 2">
            <a:extLst>
              <a:ext uri="{FF2B5EF4-FFF2-40B4-BE49-F238E27FC236}">
                <a16:creationId xmlns:a16="http://schemas.microsoft.com/office/drawing/2014/main" id="{5AE7BC03-0359-42DE-BB5D-2EE26CCDF0F2}"/>
              </a:ext>
            </a:extLst>
          </p:cNvPr>
          <p:cNvSpPr>
            <a:spLocks noGrp="1"/>
          </p:cNvSpPr>
          <p:nvPr>
            <p:ph type="title"/>
          </p:nvPr>
        </p:nvSpPr>
        <p:spPr/>
        <p:txBody>
          <a:bodyPr/>
          <a:lstStyle/>
          <a:p>
            <a:r>
              <a:rPr lang="en-GB" dirty="0"/>
              <a:t>Factors associated with COVID-19 related death</a:t>
            </a:r>
          </a:p>
        </p:txBody>
      </p:sp>
    </p:spTree>
    <p:extLst>
      <p:ext uri="{BB962C8B-B14F-4D97-AF65-F5344CB8AC3E}">
        <p14:creationId xmlns:p14="http://schemas.microsoft.com/office/powerpoint/2010/main" val="2588997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53A1D9-5EC3-804E-BC6A-0A2B8610CEA8}"/>
              </a:ext>
            </a:extLst>
          </p:cNvPr>
          <p:cNvPicPr>
            <a:picLocks noGrp="1" noChangeAspect="1"/>
          </p:cNvPicPr>
          <p:nvPr>
            <p:ph idx="1"/>
          </p:nvPr>
        </p:nvPicPr>
        <p:blipFill>
          <a:blip r:embed="rId2"/>
          <a:stretch>
            <a:fillRect/>
          </a:stretch>
        </p:blipFill>
        <p:spPr>
          <a:xfrm>
            <a:off x="2622885" y="1052710"/>
            <a:ext cx="3795211" cy="4717968"/>
          </a:xfrm>
        </p:spPr>
      </p:pic>
    </p:spTree>
    <p:extLst>
      <p:ext uri="{BB962C8B-B14F-4D97-AF65-F5344CB8AC3E}">
        <p14:creationId xmlns:p14="http://schemas.microsoft.com/office/powerpoint/2010/main" val="2653387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6FA62B-E5B7-41A4-8433-D46AFB55C06F}"/>
              </a:ext>
            </a:extLst>
          </p:cNvPr>
          <p:cNvSpPr>
            <a:spLocks noGrp="1"/>
          </p:cNvSpPr>
          <p:nvPr>
            <p:ph type="title"/>
          </p:nvPr>
        </p:nvSpPr>
        <p:spPr/>
        <p:txBody>
          <a:bodyPr/>
          <a:lstStyle/>
          <a:p>
            <a:r>
              <a:rPr lang="en-GB" dirty="0"/>
              <a:t>Covid-19 related death by age and sex</a:t>
            </a:r>
          </a:p>
        </p:txBody>
      </p:sp>
      <p:pic>
        <p:nvPicPr>
          <p:cNvPr id="4" name="Content Placeholder 4">
            <a:extLst>
              <a:ext uri="{FF2B5EF4-FFF2-40B4-BE49-F238E27FC236}">
                <a16:creationId xmlns:a16="http://schemas.microsoft.com/office/drawing/2014/main" id="{54D6DA19-E8C1-4799-AA0A-E0177D0C2048}"/>
              </a:ext>
            </a:extLst>
          </p:cNvPr>
          <p:cNvPicPr>
            <a:picLocks noChangeAspect="1"/>
          </p:cNvPicPr>
          <p:nvPr/>
        </p:nvPicPr>
        <p:blipFill>
          <a:blip r:embed="rId2"/>
          <a:stretch>
            <a:fillRect/>
          </a:stretch>
        </p:blipFill>
        <p:spPr>
          <a:xfrm>
            <a:off x="1433900" y="2596930"/>
            <a:ext cx="6276199" cy="4042610"/>
          </a:xfrm>
          <a:prstGeom prst="rect">
            <a:avLst/>
          </a:prstGeom>
        </p:spPr>
      </p:pic>
      <p:sp>
        <p:nvSpPr>
          <p:cNvPr id="5" name="Content Placeholder 1">
            <a:extLst>
              <a:ext uri="{FF2B5EF4-FFF2-40B4-BE49-F238E27FC236}">
                <a16:creationId xmlns:a16="http://schemas.microsoft.com/office/drawing/2014/main" id="{0B773372-359A-4A6B-BA3D-F7A2892CBD89}"/>
              </a:ext>
            </a:extLst>
          </p:cNvPr>
          <p:cNvSpPr>
            <a:spLocks noGrp="1"/>
          </p:cNvSpPr>
          <p:nvPr>
            <p:ph idx="1"/>
          </p:nvPr>
        </p:nvSpPr>
        <p:spPr>
          <a:xfrm>
            <a:off x="457200" y="1231238"/>
            <a:ext cx="8229600" cy="1008528"/>
          </a:xfrm>
        </p:spPr>
        <p:txBody>
          <a:bodyPr/>
          <a:lstStyle/>
          <a:p>
            <a:r>
              <a:rPr lang="en-GB" dirty="0"/>
              <a:t>N=17,278,392</a:t>
            </a:r>
          </a:p>
          <a:p>
            <a:r>
              <a:rPr lang="en-GB" dirty="0"/>
              <a:t>COVID-19 related deaths n=10926</a:t>
            </a:r>
          </a:p>
          <a:p>
            <a:r>
              <a:rPr lang="en-GB" dirty="0"/>
              <a:t>In nearly 3 months, 0.06% died from COVID-19 related causes.</a:t>
            </a:r>
          </a:p>
          <a:p>
            <a:endParaRPr lang="en-GB" dirty="0"/>
          </a:p>
          <a:p>
            <a:endParaRPr lang="en-GB" dirty="0"/>
          </a:p>
        </p:txBody>
      </p:sp>
    </p:spTree>
    <p:extLst>
      <p:ext uri="{BB962C8B-B14F-4D97-AF65-F5344CB8AC3E}">
        <p14:creationId xmlns:p14="http://schemas.microsoft.com/office/powerpoint/2010/main" val="4288648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236BB-F205-384C-8CB7-3C55D9D5F16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Methods</a:t>
            </a: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EDDCA98-16A5-4C4F-9195-390559E86ACD}"/>
              </a:ext>
            </a:extLst>
          </p:cNvPr>
          <p:cNvSpPr/>
          <p:nvPr/>
        </p:nvSpPr>
        <p:spPr>
          <a:xfrm>
            <a:off x="1996225" y="2859110"/>
            <a:ext cx="6417979" cy="1200329"/>
          </a:xfrm>
          <a:prstGeom prst="rect">
            <a:avLst/>
          </a:prstGeom>
        </p:spPr>
        <p:txBody>
          <a:bodyPr wrap="square">
            <a:spAutoFit/>
          </a:bodyPr>
          <a:lstStyle/>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Multivariable Cox-regression</a:t>
            </a:r>
          </a:p>
          <a:p>
            <a:endParaRPr lang="en-GB" dirty="0">
              <a:latin typeface="Arial" panose="020B0604020202020204" pitchFamily="34" charset="0"/>
              <a:cs typeface="Arial" panose="020B0604020202020204" pitchFamily="34" charset="0"/>
            </a:endParaRPr>
          </a:p>
          <a:p>
            <a:r>
              <a:rPr lang="en-GB" dirty="0">
                <a:latin typeface="Arial" panose="020B0604020202020204" pitchFamily="34" charset="0"/>
                <a:cs typeface="Arial" panose="020B0604020202020204" pitchFamily="34" charset="0"/>
              </a:rPr>
              <a:t>Not intended to be causal modelling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930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141CF3-08F3-1A43-BB9D-B3EE28F99F54}"/>
              </a:ext>
            </a:extLst>
          </p:cNvPr>
          <p:cNvPicPr>
            <a:picLocks noGrp="1" noChangeAspect="1"/>
          </p:cNvPicPr>
          <p:nvPr>
            <p:ph idx="1"/>
          </p:nvPr>
        </p:nvPicPr>
        <p:blipFill>
          <a:blip r:embed="rId2"/>
          <a:stretch>
            <a:fillRect/>
          </a:stretch>
        </p:blipFill>
        <p:spPr>
          <a:xfrm>
            <a:off x="2814494" y="171000"/>
            <a:ext cx="4344000" cy="6516000"/>
          </a:xfrm>
        </p:spPr>
      </p:pic>
    </p:spTree>
    <p:extLst>
      <p:ext uri="{BB962C8B-B14F-4D97-AF65-F5344CB8AC3E}">
        <p14:creationId xmlns:p14="http://schemas.microsoft.com/office/powerpoint/2010/main" val="2613560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A8EDA6C-D759-0245-AFBE-9456C30E8977}"/>
              </a:ext>
            </a:extLst>
          </p:cNvPr>
          <p:cNvGraphicFramePr>
            <a:graphicFrameLocks noGrp="1"/>
          </p:cNvGraphicFramePr>
          <p:nvPr>
            <p:extLst>
              <p:ext uri="{D42A27DB-BD31-4B8C-83A1-F6EECF244321}">
                <p14:modId xmlns:p14="http://schemas.microsoft.com/office/powerpoint/2010/main" val="517640948"/>
              </p:ext>
            </p:extLst>
          </p:nvPr>
        </p:nvGraphicFramePr>
        <p:xfrm>
          <a:off x="901524" y="314613"/>
          <a:ext cx="7441091" cy="5651626"/>
        </p:xfrm>
        <a:graphic>
          <a:graphicData uri="http://schemas.openxmlformats.org/drawingml/2006/table">
            <a:tbl>
              <a:tblPr bandRow="1">
                <a:tableStyleId>{72833802-FEF1-4C79-8D5D-14CF1EAF98D9}</a:tableStyleId>
              </a:tblPr>
              <a:tblGrid>
                <a:gridCol w="1386888">
                  <a:extLst>
                    <a:ext uri="{9D8B030D-6E8A-4147-A177-3AD203B41FA5}">
                      <a16:colId xmlns:a16="http://schemas.microsoft.com/office/drawing/2014/main" val="4277830726"/>
                    </a:ext>
                  </a:extLst>
                </a:gridCol>
                <a:gridCol w="2619043">
                  <a:extLst>
                    <a:ext uri="{9D8B030D-6E8A-4147-A177-3AD203B41FA5}">
                      <a16:colId xmlns:a16="http://schemas.microsoft.com/office/drawing/2014/main" val="3689000432"/>
                    </a:ext>
                  </a:extLst>
                </a:gridCol>
                <a:gridCol w="1857817">
                  <a:extLst>
                    <a:ext uri="{9D8B030D-6E8A-4147-A177-3AD203B41FA5}">
                      <a16:colId xmlns:a16="http://schemas.microsoft.com/office/drawing/2014/main" val="4071489975"/>
                    </a:ext>
                  </a:extLst>
                </a:gridCol>
                <a:gridCol w="1577343">
                  <a:extLst>
                    <a:ext uri="{9D8B030D-6E8A-4147-A177-3AD203B41FA5}">
                      <a16:colId xmlns:a16="http://schemas.microsoft.com/office/drawing/2014/main" val="2739965804"/>
                    </a:ext>
                  </a:extLst>
                </a:gridCol>
              </a:tblGrid>
              <a:tr h="468964">
                <a:tc>
                  <a:txBody>
                    <a:bodyPr/>
                    <a:lstStyle/>
                    <a:p>
                      <a:pPr>
                        <a:lnSpc>
                          <a:spcPct val="150000"/>
                        </a:lnSpc>
                        <a:spcBef>
                          <a:spcPts val="0"/>
                        </a:spcBef>
                        <a:spcAft>
                          <a:spcPts val="0"/>
                        </a:spcAft>
                      </a:pPr>
                      <a:r>
                        <a:rPr lang="en-GB" sz="1600" dirty="0">
                          <a:effectLst/>
                        </a:rPr>
                        <a:t>Characteristic</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Category</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gridSpan="2">
                  <a:txBody>
                    <a:bodyPr/>
                    <a:lstStyle/>
                    <a:p>
                      <a:pPr algn="ctr">
                        <a:lnSpc>
                          <a:spcPct val="150000"/>
                        </a:lnSpc>
                        <a:spcBef>
                          <a:spcPts val="0"/>
                        </a:spcBef>
                        <a:spcAft>
                          <a:spcPts val="0"/>
                        </a:spcAft>
                      </a:pPr>
                      <a:r>
                        <a:rPr lang="en-GB" sz="1600" dirty="0">
                          <a:effectLst/>
                        </a:rPr>
                        <a:t>COVID-19 Death HR (95% CI)</a:t>
                      </a:r>
                    </a:p>
                    <a:p>
                      <a:pPr>
                        <a:lnSpc>
                          <a:spcPct val="150000"/>
                        </a:lnSpc>
                        <a:spcBef>
                          <a:spcPts val="0"/>
                        </a:spcBef>
                        <a:spcAft>
                          <a:spcPts val="0"/>
                        </a:spcAft>
                      </a:pPr>
                      <a:r>
                        <a:rPr lang="en-GB" sz="1600" dirty="0">
                          <a:effectLst/>
                        </a:rPr>
                        <a:t> </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hMerge="1">
                  <a:txBody>
                    <a:bodyPr/>
                    <a:lstStyle/>
                    <a:p>
                      <a:pPr>
                        <a:lnSpc>
                          <a:spcPct val="115000"/>
                        </a:lnSpc>
                        <a:spcAft>
                          <a:spcPts val="0"/>
                        </a:spcAft>
                      </a:pPr>
                      <a:endParaRPr lang="en-GB" sz="1100" dirty="0">
                        <a:effectLst/>
                        <a:latin typeface="Arial" panose="020B0604020202020204" pitchFamily="34" charset="0"/>
                        <a:ea typeface="Arial" panose="020B0604020202020204" pitchFamily="34" charset="0"/>
                      </a:endParaRPr>
                    </a:p>
                  </a:txBody>
                  <a:tcPr marL="3175" marR="3175" marT="3175" marB="3175" anchor="ctr"/>
                </a:tc>
                <a:extLst>
                  <a:ext uri="{0D108BD9-81ED-4DB2-BD59-A6C34878D82A}">
                    <a16:rowId xmlns:a16="http://schemas.microsoft.com/office/drawing/2014/main" val="449666528"/>
                  </a:ext>
                </a:extLst>
              </a:tr>
              <a:tr h="201502">
                <a:tc>
                  <a:txBody>
                    <a:bodyPr/>
                    <a:lstStyle/>
                    <a:p>
                      <a:pPr>
                        <a:lnSpc>
                          <a:spcPct val="150000"/>
                        </a:lnSpc>
                        <a:spcBef>
                          <a:spcPts val="0"/>
                        </a:spcBef>
                        <a:spcAft>
                          <a:spcPts val="0"/>
                        </a:spcAft>
                      </a:pPr>
                      <a:r>
                        <a:rPr lang="en-GB" sz="1600" dirty="0">
                          <a:effectLst/>
                        </a:rPr>
                        <a:t> </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 </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Age-sex </a:t>
                      </a:r>
                      <a:r>
                        <a:rPr lang="en-GB" sz="1600" dirty="0" err="1">
                          <a:effectLst/>
                        </a:rPr>
                        <a:t>adj</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Fully adj</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4198348691"/>
                  </a:ext>
                </a:extLst>
              </a:tr>
              <a:tr h="240922">
                <a:tc>
                  <a:txBody>
                    <a:bodyPr/>
                    <a:lstStyle/>
                    <a:p>
                      <a:pPr>
                        <a:lnSpc>
                          <a:spcPct val="150000"/>
                        </a:lnSpc>
                        <a:spcBef>
                          <a:spcPts val="0"/>
                        </a:spcBef>
                        <a:spcAft>
                          <a:spcPts val="0"/>
                        </a:spcAft>
                      </a:pPr>
                      <a:r>
                        <a:rPr lang="en-GB" sz="1600" dirty="0">
                          <a:effectLst/>
                        </a:rPr>
                        <a:t> Age</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18-&lt;40</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0.05 (0.04-0.07)</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0.06 (0.04-0.08)</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4250764148"/>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40-&lt;50</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0.28 (0.23-0.33)</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0.30 (0.25-0.36)</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3401324800"/>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50-&lt;60</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2154614164"/>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60-&lt;70</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2.79 (2.52-3.10)</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2.40 (2.16-2.66)</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1179162895"/>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70-&lt;80</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8.62 (7.84-9.46)</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6.08 (5.52-6.69)</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340793926"/>
                  </a:ext>
                </a:extLst>
              </a:tr>
              <a:tr h="201502">
                <a:tc>
                  <a:txBody>
                    <a:bodyPr/>
                    <a:lstStyle/>
                    <a:p>
                      <a:pPr>
                        <a:lnSpc>
                          <a:spcPct val="150000"/>
                        </a:lnSpc>
                        <a:spcBef>
                          <a:spcPts val="0"/>
                        </a:spcBef>
                        <a:spcAft>
                          <a:spcPts val="0"/>
                        </a:spcAft>
                      </a:pPr>
                      <a:r>
                        <a:rPr lang="en-GB" sz="1600" dirty="0">
                          <a:effectLst/>
                        </a:rPr>
                        <a:t> </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80+</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38.29 (35.02-41.87)</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20.61 (18.72-22.70)</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691885517"/>
                  </a:ext>
                </a:extLst>
              </a:tr>
              <a:tr h="197168">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2300799281"/>
                  </a:ext>
                </a:extLst>
              </a:tr>
              <a:tr h="201502">
                <a:tc>
                  <a:txBody>
                    <a:bodyPr/>
                    <a:lstStyle/>
                    <a:p>
                      <a:pPr>
                        <a:lnSpc>
                          <a:spcPct val="150000"/>
                        </a:lnSpc>
                        <a:spcBef>
                          <a:spcPts val="0"/>
                        </a:spcBef>
                        <a:spcAft>
                          <a:spcPts val="0"/>
                        </a:spcAft>
                      </a:pPr>
                      <a:r>
                        <a:rPr lang="en-GB" sz="1600" dirty="0">
                          <a:effectLst/>
                        </a:rPr>
                        <a:t> Sex</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Female</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236531718"/>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Male</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1.78 (1.71-1.85)</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1.59 (1.53-1.65)</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3069565849"/>
                  </a:ext>
                </a:extLst>
              </a:tr>
              <a:tr h="197168">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811299366"/>
                  </a:ext>
                </a:extLst>
              </a:tr>
              <a:tr h="201502">
                <a:tc>
                  <a:txBody>
                    <a:bodyPr/>
                    <a:lstStyle/>
                    <a:p>
                      <a:pPr>
                        <a:lnSpc>
                          <a:spcPct val="150000"/>
                        </a:lnSpc>
                        <a:spcBef>
                          <a:spcPts val="0"/>
                        </a:spcBef>
                        <a:spcAft>
                          <a:spcPts val="0"/>
                        </a:spcAft>
                      </a:pPr>
                      <a:r>
                        <a:rPr lang="en-GB" sz="1600" dirty="0">
                          <a:effectLst/>
                        </a:rPr>
                        <a:t> BMI</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Not obese</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1.00 (ref)</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1017981149"/>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30-34.9kg/m2 (Obese class I)</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1.23 (1.17-1.29)</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1.05 (1.00-1.11)</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3375020859"/>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35-39.9kg/m2 (Obese class II)</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1.70 (1.57-1.83)</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1.40 (1.30-1.52)</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2354072356"/>
                  </a:ext>
                </a:extLst>
              </a:tr>
              <a:tr h="201502">
                <a:tc>
                  <a:txBody>
                    <a:bodyPr/>
                    <a:lstStyle/>
                    <a:p>
                      <a:pPr>
                        <a:lnSpc>
                          <a:spcPct val="150000"/>
                        </a:lnSpc>
                        <a:spcBef>
                          <a:spcPts val="0"/>
                        </a:spcBef>
                        <a:spcAft>
                          <a:spcPts val="0"/>
                        </a:spcAft>
                      </a:pPr>
                      <a:r>
                        <a:rPr lang="en-GB" sz="1600">
                          <a:effectLst/>
                        </a:rPr>
                        <a:t> </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≥40 kg/m2 (Obese class III)</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a:effectLst/>
                        </a:rPr>
                        <a:t>2.36 (2.12-2.62)</a:t>
                      </a:r>
                      <a:endParaRPr lang="en-GB" sz="160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tc>
                  <a:txBody>
                    <a:bodyPr/>
                    <a:lstStyle/>
                    <a:p>
                      <a:pPr>
                        <a:lnSpc>
                          <a:spcPct val="150000"/>
                        </a:lnSpc>
                        <a:spcBef>
                          <a:spcPts val="0"/>
                        </a:spcBef>
                        <a:spcAft>
                          <a:spcPts val="0"/>
                        </a:spcAft>
                      </a:pPr>
                      <a:r>
                        <a:rPr lang="en-GB" sz="1600" dirty="0">
                          <a:effectLst/>
                        </a:rPr>
                        <a:t>1.92 (1.72-2.13)</a:t>
                      </a:r>
                      <a:endParaRPr lang="en-GB" sz="1600" dirty="0">
                        <a:effectLst/>
                        <a:latin typeface="Arial" panose="020B0604020202020204" pitchFamily="34" charset="0"/>
                        <a:ea typeface="Arial" panose="020B0604020202020204" pitchFamily="34" charset="0"/>
                        <a:cs typeface="Arial" panose="020B0604020202020204" pitchFamily="34" charset="0"/>
                      </a:endParaRPr>
                    </a:p>
                  </a:txBody>
                  <a:tcPr marL="2381" marR="2381" marT="2381" marB="2381" anchor="ctr"/>
                </a:tc>
                <a:extLst>
                  <a:ext uri="{0D108BD9-81ED-4DB2-BD59-A6C34878D82A}">
                    <a16:rowId xmlns:a16="http://schemas.microsoft.com/office/drawing/2014/main" val="3616353287"/>
                  </a:ext>
                </a:extLst>
              </a:tr>
            </a:tbl>
          </a:graphicData>
        </a:graphic>
      </p:graphicFrame>
    </p:spTree>
    <p:extLst>
      <p:ext uri="{BB962C8B-B14F-4D97-AF65-F5344CB8AC3E}">
        <p14:creationId xmlns:p14="http://schemas.microsoft.com/office/powerpoint/2010/main" val="659770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9236BB-F205-384C-8CB7-3C55D9D5F16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Absolute risks</a:t>
            </a:r>
            <a:endParaRPr lang="en-US"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0FB3F3-BD5C-425A-B202-1BA9BE5F7C92}"/>
              </a:ext>
            </a:extLst>
          </p:cNvPr>
          <p:cNvSpPr/>
          <p:nvPr/>
        </p:nvSpPr>
        <p:spPr>
          <a:xfrm>
            <a:off x="657546" y="1485745"/>
            <a:ext cx="7787811" cy="5078313"/>
          </a:xfrm>
          <a:prstGeom prst="rect">
            <a:avLst/>
          </a:prstGeom>
        </p:spPr>
        <p:txBody>
          <a:bodyPr wrap="square">
            <a:spAutoFit/>
          </a:bodyPr>
          <a:lstStyle/>
          <a:p>
            <a:r>
              <a:rPr lang="en-GB" dirty="0"/>
              <a:t>We estimated absolute risk experienced over the first 80 days in the study, i.e. from Feb 1 2020 until 25 April 2020. </a:t>
            </a:r>
          </a:p>
          <a:p>
            <a:endParaRPr lang="en-GB" dirty="0"/>
          </a:p>
          <a:p>
            <a:r>
              <a:rPr lang="en-GB" dirty="0"/>
              <a:t>Risks were estimated separately for each sex and age-group, under the following baseline set of characteristics: </a:t>
            </a:r>
          </a:p>
          <a:p>
            <a:pPr marL="285750" indent="-285750">
              <a:buFont typeface="Arial" panose="020B0604020202020204" pitchFamily="34" charset="0"/>
              <a:buChar char="•"/>
            </a:pPr>
            <a:r>
              <a:rPr lang="en-GB" dirty="0"/>
              <a:t>non-smoker</a:t>
            </a:r>
          </a:p>
          <a:p>
            <a:pPr marL="285750" indent="-285750">
              <a:buFont typeface="Arial" panose="020B0604020202020204" pitchFamily="34" charset="0"/>
              <a:buChar char="•"/>
            </a:pPr>
            <a:r>
              <a:rPr lang="en-GB" dirty="0"/>
              <a:t>non-obese</a:t>
            </a:r>
          </a:p>
          <a:p>
            <a:pPr marL="285750" indent="-285750">
              <a:buFont typeface="Arial" panose="020B0604020202020204" pitchFamily="34" charset="0"/>
              <a:buChar char="•"/>
            </a:pPr>
            <a:r>
              <a:rPr lang="en-GB" dirty="0"/>
              <a:t>IMD level 3 (mid-level deprivation)</a:t>
            </a:r>
          </a:p>
          <a:p>
            <a:pPr marL="285750" indent="-285750">
              <a:buFont typeface="Arial" panose="020B0604020202020204" pitchFamily="34" charset="0"/>
              <a:buChar char="•"/>
            </a:pPr>
            <a:r>
              <a:rPr lang="en-GB" dirty="0"/>
              <a:t>mean age within age-group</a:t>
            </a:r>
          </a:p>
          <a:p>
            <a:endParaRPr lang="en-GB" dirty="0"/>
          </a:p>
          <a:p>
            <a:r>
              <a:rPr lang="en-GB" dirty="0"/>
              <a:t>Each comorbidity was then assessed in turn, assuming no other comorbidity was present.  </a:t>
            </a:r>
          </a:p>
          <a:p>
            <a:endParaRPr lang="en-GB" dirty="0"/>
          </a:p>
          <a:p>
            <a:r>
              <a:rPr lang="en-GB" dirty="0"/>
              <a:t>Low overall risk:</a:t>
            </a:r>
          </a:p>
          <a:p>
            <a:pPr lvl="1"/>
            <a:r>
              <a:rPr lang="en-GB" dirty="0"/>
              <a:t>50</a:t>
            </a:r>
            <a:r>
              <a:rPr lang="en-GB" baseline="30000" dirty="0"/>
              <a:t>th</a:t>
            </a:r>
            <a:r>
              <a:rPr lang="en-GB" dirty="0"/>
              <a:t> percentile overall: 0.004%</a:t>
            </a:r>
          </a:p>
          <a:p>
            <a:pPr lvl="1"/>
            <a:r>
              <a:rPr lang="en-GB" dirty="0"/>
              <a:t>70</a:t>
            </a:r>
            <a:r>
              <a:rPr lang="en-GB" baseline="30000" dirty="0"/>
              <a:t>th</a:t>
            </a:r>
            <a:r>
              <a:rPr lang="en-GB" dirty="0"/>
              <a:t> percentile overall: 0.01%   </a:t>
            </a:r>
          </a:p>
          <a:p>
            <a:pPr lvl="1"/>
            <a:r>
              <a:rPr lang="en-GB" dirty="0"/>
              <a:t>80</a:t>
            </a:r>
            <a:r>
              <a:rPr lang="en-GB" baseline="30000" dirty="0"/>
              <a:t>th</a:t>
            </a:r>
            <a:r>
              <a:rPr lang="en-GB" dirty="0"/>
              <a:t> percentile overall: 0.03% </a:t>
            </a:r>
          </a:p>
          <a:p>
            <a:pPr lvl="1"/>
            <a:r>
              <a:rPr lang="en-GB" dirty="0"/>
              <a:t>90</a:t>
            </a:r>
            <a:r>
              <a:rPr lang="en-GB" baseline="30000" dirty="0"/>
              <a:t>th</a:t>
            </a:r>
            <a:r>
              <a:rPr lang="en-GB" dirty="0"/>
              <a:t> percentile overall: 0.06%</a:t>
            </a:r>
          </a:p>
        </p:txBody>
      </p:sp>
    </p:spTree>
    <p:extLst>
      <p:ext uri="{BB962C8B-B14F-4D97-AF65-F5344CB8AC3E}">
        <p14:creationId xmlns:p14="http://schemas.microsoft.com/office/powerpoint/2010/main" val="34974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8DA828E-1EDC-1B43-B4C7-30FD3742F5C0}"/>
              </a:ext>
            </a:extLst>
          </p:cNvPr>
          <p:cNvSpPr txBox="1">
            <a:spLocks/>
          </p:cNvSpPr>
          <p:nvPr/>
        </p:nvSpPr>
        <p:spPr>
          <a:xfrm>
            <a:off x="948648" y="1862100"/>
            <a:ext cx="7246704" cy="3929301"/>
          </a:xfrm>
          <a:prstGeom prst="rect">
            <a:avLst/>
          </a:prstGeom>
        </p:spPr>
        <p:txBody>
          <a:bodyPr>
            <a:normAutofit fontScale="92500" lnSpcReduction="20000"/>
          </a:bodyPr>
          <a:lstStyle>
            <a:lvl1pPr marL="0" indent="0" algn="l" defTabSz="342991" rtl="0" eaLnBrk="1" latinLnBrk="0" hangingPunct="1">
              <a:spcBef>
                <a:spcPct val="20000"/>
              </a:spcBef>
              <a:buFont typeface="Arial"/>
              <a:buNone/>
              <a:defRPr sz="2000" b="0" i="0" kern="1200" baseline="0">
                <a:solidFill>
                  <a:schemeClr val="tx1"/>
                </a:solidFill>
                <a:latin typeface="Corbel" panose="020B0503020204020204" pitchFamily="34" charset="0"/>
                <a:ea typeface="+mn-ea"/>
                <a:cs typeface="+mn-cs"/>
              </a:defRPr>
            </a:lvl1pPr>
            <a:lvl2pPr marL="557361" indent="-214370" algn="l" defTabSz="342991" rtl="0" eaLnBrk="1" latinLnBrk="0" hangingPunct="1">
              <a:spcBef>
                <a:spcPct val="20000"/>
              </a:spcBef>
              <a:buFont typeface="Arial"/>
              <a:buChar char="–"/>
              <a:defRPr sz="2101" kern="1200">
                <a:solidFill>
                  <a:schemeClr val="tx1"/>
                </a:solidFill>
                <a:latin typeface="+mn-lt"/>
                <a:ea typeface="+mn-ea"/>
                <a:cs typeface="+mn-cs"/>
              </a:defRPr>
            </a:lvl2pPr>
            <a:lvl3pPr marL="857479" indent="-171496" algn="l" defTabSz="342991" rtl="0" eaLnBrk="1" latinLnBrk="0" hangingPunct="1">
              <a:spcBef>
                <a:spcPct val="20000"/>
              </a:spcBef>
              <a:buFont typeface="Arial"/>
              <a:buChar char="•"/>
              <a:defRPr sz="1800" kern="1200">
                <a:solidFill>
                  <a:schemeClr val="tx1"/>
                </a:solidFill>
                <a:latin typeface="+mn-lt"/>
                <a:ea typeface="+mn-ea"/>
                <a:cs typeface="+mn-cs"/>
              </a:defRPr>
            </a:lvl3pPr>
            <a:lvl4pPr marL="1200470" indent="-171496" algn="l" defTabSz="342991" rtl="0" eaLnBrk="1" latinLnBrk="0" hangingPunct="1">
              <a:spcBef>
                <a:spcPct val="20000"/>
              </a:spcBef>
              <a:buFont typeface="Arial"/>
              <a:buChar char="–"/>
              <a:defRPr sz="1500" kern="1200">
                <a:solidFill>
                  <a:schemeClr val="tx1"/>
                </a:solidFill>
                <a:latin typeface="+mn-lt"/>
                <a:ea typeface="+mn-ea"/>
                <a:cs typeface="+mn-cs"/>
              </a:defRPr>
            </a:lvl4pPr>
            <a:lvl5pPr marL="1543461" indent="-171496" algn="l" defTabSz="342991" rtl="0" eaLnBrk="1" latinLnBrk="0" hangingPunct="1">
              <a:spcBef>
                <a:spcPct val="20000"/>
              </a:spcBef>
              <a:buFont typeface="Arial"/>
              <a:buChar char="»"/>
              <a:defRPr sz="1500" kern="1200">
                <a:solidFill>
                  <a:schemeClr val="tx1"/>
                </a:solidFill>
                <a:latin typeface="+mn-lt"/>
                <a:ea typeface="+mn-ea"/>
                <a:cs typeface="+mn-cs"/>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a:lstStyle>
          <a:p>
            <a:pPr marL="192933" indent="-192933">
              <a:defRPr/>
            </a:pPr>
            <a:r>
              <a:rPr lang="en-GB" sz="2400" dirty="0"/>
              <a:t>Working on behalf of NHS England</a:t>
            </a:r>
          </a:p>
          <a:p>
            <a:pPr marL="192933" indent="-192933">
              <a:defRPr/>
            </a:pPr>
            <a:endParaRPr lang="en-US" sz="2400" dirty="0"/>
          </a:p>
          <a:p>
            <a:pPr marL="192933" indent="-192933">
              <a:defRPr/>
            </a:pPr>
            <a:r>
              <a:rPr lang="en-US" sz="2400" dirty="0"/>
              <a:t>Oxford </a:t>
            </a:r>
            <a:r>
              <a:rPr lang="en-US" sz="2400" dirty="0" err="1"/>
              <a:t>DataLab</a:t>
            </a:r>
            <a:r>
              <a:rPr lang="en-US" sz="2400" dirty="0"/>
              <a:t> &amp; LSHTM EHR Group</a:t>
            </a:r>
          </a:p>
          <a:p>
            <a:pPr marL="192933" indent="-192933">
              <a:defRPr/>
            </a:pPr>
            <a:endParaRPr lang="en-US" sz="2400" dirty="0"/>
          </a:p>
          <a:p>
            <a:pPr marL="192933" indent="-192933">
              <a:defRPr/>
            </a:pPr>
            <a:r>
              <a:rPr lang="en-US" sz="2400" dirty="0"/>
              <a:t>Epidemiologists, developers, clinicians</a:t>
            </a:r>
          </a:p>
          <a:p>
            <a:pPr marL="192933" indent="-192933">
              <a:defRPr/>
            </a:pPr>
            <a:endParaRPr lang="en-US" sz="2400" dirty="0"/>
          </a:p>
          <a:p>
            <a:pPr marL="192933" indent="-192933">
              <a:defRPr/>
            </a:pPr>
            <a:r>
              <a:rPr lang="en-US" sz="2400" dirty="0"/>
              <a:t>New secure analytics platform of data for 40% of England – likely 95%</a:t>
            </a:r>
          </a:p>
          <a:p>
            <a:pPr marL="192933" indent="-192933">
              <a:defRPr/>
            </a:pPr>
            <a:endParaRPr lang="en-US" sz="2400" dirty="0"/>
          </a:p>
          <a:p>
            <a:pPr marL="192933" indent="-192933">
              <a:defRPr/>
            </a:pPr>
            <a:r>
              <a:rPr lang="en-US" sz="2400" dirty="0"/>
              <a:t>Data never leave software company: TPP - providing services to GPs</a:t>
            </a:r>
          </a:p>
          <a:p>
            <a:pPr marL="192933" indent="-192933">
              <a:defRPr/>
            </a:pPr>
            <a:endParaRPr lang="en-US" sz="1500" dirty="0"/>
          </a:p>
          <a:p>
            <a:pPr marL="192933" indent="-192933">
              <a:defRPr/>
            </a:pPr>
            <a:endParaRPr lang="en-US" sz="1500" dirty="0"/>
          </a:p>
        </p:txBody>
      </p:sp>
      <p:sp>
        <p:nvSpPr>
          <p:cNvPr id="3" name="Title 2">
            <a:extLst>
              <a:ext uri="{FF2B5EF4-FFF2-40B4-BE49-F238E27FC236}">
                <a16:creationId xmlns:a16="http://schemas.microsoft.com/office/drawing/2014/main" id="{3D6907E7-C0CA-7C4B-96D6-54E7EE9B0E67}"/>
              </a:ext>
            </a:extLst>
          </p:cNvPr>
          <p:cNvSpPr>
            <a:spLocks noGrp="1"/>
          </p:cNvSpPr>
          <p:nvPr>
            <p:ph type="title"/>
          </p:nvPr>
        </p:nvSpPr>
        <p:spPr>
          <a:xfrm>
            <a:off x="457202" y="1066599"/>
            <a:ext cx="6697133" cy="467427"/>
          </a:xfrm>
        </p:spPr>
        <p:txBody>
          <a:bodyPr>
            <a:normAutofit/>
          </a:bodyPr>
          <a:lstStyle/>
          <a:p>
            <a:r>
              <a:rPr lang="en-US" b="1" kern="1200" baseline="0" dirty="0">
                <a:latin typeface="Constantia" panose="02030602050306030303" pitchFamily="18" charset="0"/>
                <a:ea typeface="+mj-ea"/>
                <a:cs typeface="+mj-cs"/>
              </a:rPr>
              <a:t>The </a:t>
            </a:r>
            <a:r>
              <a:rPr lang="en-US" b="1" kern="1200" baseline="0" dirty="0" err="1">
                <a:latin typeface="Constantia" panose="02030602050306030303" pitchFamily="18" charset="0"/>
                <a:ea typeface="+mj-ea"/>
                <a:cs typeface="+mj-cs"/>
              </a:rPr>
              <a:t>OpenSAFELY</a:t>
            </a:r>
            <a:r>
              <a:rPr lang="en-US" b="1" kern="1200" baseline="0" dirty="0">
                <a:latin typeface="Constantia" panose="02030602050306030303" pitchFamily="18" charset="0"/>
                <a:ea typeface="+mj-ea"/>
                <a:cs typeface="+mj-cs"/>
              </a:rPr>
              <a:t> Collaborative</a:t>
            </a:r>
            <a:endParaRPr lang="en-US" kern="1200" baseline="0" dirty="0">
              <a:latin typeface="Constantia" panose="02030602050306030303" pitchFamily="18" charset="0"/>
              <a:ea typeface="+mj-ea"/>
              <a:cs typeface="+mj-cs"/>
            </a:endParaRPr>
          </a:p>
        </p:txBody>
      </p:sp>
      <p:sp>
        <p:nvSpPr>
          <p:cNvPr id="5" name="Title 2">
            <a:extLst>
              <a:ext uri="{FF2B5EF4-FFF2-40B4-BE49-F238E27FC236}">
                <a16:creationId xmlns:a16="http://schemas.microsoft.com/office/drawing/2014/main" id="{D4675129-B952-4561-9B89-F3A9F81BA82B}"/>
              </a:ext>
            </a:extLst>
          </p:cNvPr>
          <p:cNvSpPr txBox="1">
            <a:spLocks/>
          </p:cNvSpPr>
          <p:nvPr/>
        </p:nvSpPr>
        <p:spPr>
          <a:xfrm>
            <a:off x="457201" y="279132"/>
            <a:ext cx="6705600" cy="623236"/>
          </a:xfrm>
          <a:prstGeom prst="rect">
            <a:avLst/>
          </a:prstGeom>
        </p:spPr>
        <p:txBody>
          <a:bodyPr>
            <a:normAutofit/>
          </a:bodyPr>
          <a:lstStyle>
            <a:lvl1pPr algn="l" defTabSz="257243" rtl="0" eaLnBrk="1" latinLnBrk="0" hangingPunct="1">
              <a:spcBef>
                <a:spcPct val="0"/>
              </a:spcBef>
              <a:buNone/>
              <a:defRPr sz="2100" kern="1200" baseline="0">
                <a:solidFill>
                  <a:schemeClr val="bg1"/>
                </a:solidFill>
                <a:latin typeface="Constantia" panose="02030602050306030303" pitchFamily="18" charset="0"/>
                <a:ea typeface="+mj-ea"/>
                <a:cs typeface="+mj-cs"/>
              </a:defRPr>
            </a:lvl1pPr>
          </a:lstStyle>
          <a:p>
            <a:r>
              <a:rPr lang="en-GB" sz="2800"/>
              <a:t>OpenSAFELY</a:t>
            </a:r>
            <a:endParaRPr lang="en-GB" sz="2800" dirty="0"/>
          </a:p>
        </p:txBody>
      </p:sp>
    </p:spTree>
    <p:extLst>
      <p:ext uri="{BB962C8B-B14F-4D97-AF65-F5344CB8AC3E}">
        <p14:creationId xmlns:p14="http://schemas.microsoft.com/office/powerpoint/2010/main" val="1698799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7CE467-274E-4DCE-98A9-9338A3319E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89" y="1062733"/>
            <a:ext cx="7891294" cy="5740916"/>
          </a:xfrm>
          <a:prstGeom prst="rect">
            <a:avLst/>
          </a:prstGeom>
        </p:spPr>
      </p:pic>
    </p:spTree>
    <p:extLst>
      <p:ext uri="{BB962C8B-B14F-4D97-AF65-F5344CB8AC3E}">
        <p14:creationId xmlns:p14="http://schemas.microsoft.com/office/powerpoint/2010/main" val="1858345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932BD-1E02-483A-9FE2-286F478EF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906" y="1062732"/>
            <a:ext cx="7838900" cy="5702800"/>
          </a:xfrm>
          <a:prstGeom prst="rect">
            <a:avLst/>
          </a:prstGeom>
        </p:spPr>
      </p:pic>
    </p:spTree>
    <p:extLst>
      <p:ext uri="{BB962C8B-B14F-4D97-AF65-F5344CB8AC3E}">
        <p14:creationId xmlns:p14="http://schemas.microsoft.com/office/powerpoint/2010/main" val="64659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9C7F0A-061A-403B-9AF1-8DC8A16171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194" y="1103830"/>
            <a:ext cx="7803593" cy="5677114"/>
          </a:xfrm>
          <a:prstGeom prst="rect">
            <a:avLst/>
          </a:prstGeom>
        </p:spPr>
      </p:pic>
    </p:spTree>
    <p:extLst>
      <p:ext uri="{BB962C8B-B14F-4D97-AF65-F5344CB8AC3E}">
        <p14:creationId xmlns:p14="http://schemas.microsoft.com/office/powerpoint/2010/main" val="1191457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CD63D-FD4B-4C85-BF9F-E452DC32E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36" y="1083282"/>
            <a:ext cx="7831838" cy="5697662"/>
          </a:xfrm>
          <a:prstGeom prst="rect">
            <a:avLst/>
          </a:prstGeom>
        </p:spPr>
      </p:pic>
    </p:spTree>
    <p:extLst>
      <p:ext uri="{BB962C8B-B14F-4D97-AF65-F5344CB8AC3E}">
        <p14:creationId xmlns:p14="http://schemas.microsoft.com/office/powerpoint/2010/main" val="1201668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B076E-0E90-427E-96F6-8E31429DB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11" y="1073006"/>
            <a:ext cx="7824777" cy="5692525"/>
          </a:xfrm>
          <a:prstGeom prst="rect">
            <a:avLst/>
          </a:prstGeom>
        </p:spPr>
      </p:pic>
    </p:spTree>
    <p:extLst>
      <p:ext uri="{BB962C8B-B14F-4D97-AF65-F5344CB8AC3E}">
        <p14:creationId xmlns:p14="http://schemas.microsoft.com/office/powerpoint/2010/main" val="429708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6E35B3-F1E9-4D54-816F-ED8B2021E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347" y="1073007"/>
            <a:ext cx="7655305" cy="5569235"/>
          </a:xfrm>
          <a:prstGeom prst="rect">
            <a:avLst/>
          </a:prstGeom>
        </p:spPr>
      </p:pic>
      <p:sp>
        <p:nvSpPr>
          <p:cNvPr id="5" name="Title 2">
            <a:extLst>
              <a:ext uri="{FF2B5EF4-FFF2-40B4-BE49-F238E27FC236}">
                <a16:creationId xmlns:a16="http://schemas.microsoft.com/office/drawing/2014/main" id="{BD6AFF78-BE6F-4247-A62D-DB68BFAC9971}"/>
              </a:ext>
            </a:extLst>
          </p:cNvPr>
          <p:cNvSpPr>
            <a:spLocks noGrp="1"/>
          </p:cNvSpPr>
          <p:nvPr>
            <p:ph type="title"/>
          </p:nvPr>
        </p:nvSpPr>
        <p:spPr>
          <a:xfrm>
            <a:off x="457201" y="279132"/>
            <a:ext cx="6705600" cy="623236"/>
          </a:xfrm>
        </p:spPr>
        <p:txBody>
          <a:bodyPr/>
          <a:lstStyle/>
          <a:p>
            <a:r>
              <a:rPr lang="en-GB" dirty="0"/>
              <a:t>Combinations of comorbidities</a:t>
            </a:r>
          </a:p>
        </p:txBody>
      </p:sp>
    </p:spTree>
    <p:extLst>
      <p:ext uri="{BB962C8B-B14F-4D97-AF65-F5344CB8AC3E}">
        <p14:creationId xmlns:p14="http://schemas.microsoft.com/office/powerpoint/2010/main" val="295192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C18D1E-82CB-425C-992B-C3E64D857C90}"/>
              </a:ext>
            </a:extLst>
          </p:cNvPr>
          <p:cNvSpPr>
            <a:spLocks noGrp="1"/>
          </p:cNvSpPr>
          <p:nvPr>
            <p:ph type="title"/>
          </p:nvPr>
        </p:nvSpPr>
        <p:spPr/>
        <p:txBody>
          <a:bodyPr/>
          <a:lstStyle/>
          <a:p>
            <a:r>
              <a:rPr lang="en-GB" dirty="0"/>
              <a:t>Combinations of comorbidities</a:t>
            </a:r>
          </a:p>
        </p:txBody>
      </p:sp>
      <p:pic>
        <p:nvPicPr>
          <p:cNvPr id="4" name="Picture 3">
            <a:extLst>
              <a:ext uri="{FF2B5EF4-FFF2-40B4-BE49-F238E27FC236}">
                <a16:creationId xmlns:a16="http://schemas.microsoft.com/office/drawing/2014/main" id="{31066986-4E13-490F-A551-E4DDCC7DC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87" y="1081551"/>
            <a:ext cx="7940136" cy="5776449"/>
          </a:xfrm>
          <a:prstGeom prst="rect">
            <a:avLst/>
          </a:prstGeom>
        </p:spPr>
      </p:pic>
    </p:spTree>
    <p:extLst>
      <p:ext uri="{BB962C8B-B14F-4D97-AF65-F5344CB8AC3E}">
        <p14:creationId xmlns:p14="http://schemas.microsoft.com/office/powerpoint/2010/main" val="1396850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4F590-DA73-4306-8AD9-BA5490BB42AC}"/>
              </a:ext>
            </a:extLst>
          </p:cNvPr>
          <p:cNvSpPr>
            <a:spLocks noGrp="1"/>
          </p:cNvSpPr>
          <p:nvPr>
            <p:ph idx="1"/>
          </p:nvPr>
        </p:nvSpPr>
        <p:spPr/>
        <p:txBody>
          <a:bodyPr/>
          <a:lstStyle/>
          <a:p>
            <a:pPr marL="285750" indent="-285750">
              <a:buFont typeface="Arial" panose="020B0604020202020204" pitchFamily="34" charset="0"/>
              <a:buChar char="•"/>
            </a:pPr>
            <a:r>
              <a:rPr lang="en-GB" sz="2000" dirty="0"/>
              <a:t>We are unable to separate out process of infection from process of death once infected</a:t>
            </a:r>
          </a:p>
          <a:p>
            <a:pPr marL="285750" indent="-285750">
              <a:buFont typeface="Arial" panose="020B0604020202020204" pitchFamily="34" charset="0"/>
              <a:buChar char="•"/>
            </a:pPr>
            <a:r>
              <a:rPr lang="en-GB" sz="2000" dirty="0"/>
              <a:t>The results do not take into account changing burden of infection (although geographically stratified)</a:t>
            </a:r>
          </a:p>
          <a:p>
            <a:pPr marL="285750" indent="-285750">
              <a:buFont typeface="Arial" panose="020B0604020202020204" pitchFamily="34" charset="0"/>
              <a:buChar char="•"/>
            </a:pPr>
            <a:r>
              <a:rPr lang="en-GB" sz="2000" dirty="0"/>
              <a:t>The individual estimates (HRs) cannot be interpreted as causal effects</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Outcome misclassification (included clinically suspected)</a:t>
            </a:r>
          </a:p>
          <a:p>
            <a:pPr marL="285750" indent="-285750">
              <a:buFont typeface="Arial" panose="020B0604020202020204" pitchFamily="34" charset="0"/>
              <a:buChar char="•"/>
            </a:pPr>
            <a:r>
              <a:rPr lang="en-GB" sz="2000" dirty="0"/>
              <a:t>Geographically – not fully representative, relatively little data from London currently</a:t>
            </a:r>
            <a:endParaRPr lang="en-GB" sz="1800" dirty="0"/>
          </a:p>
        </p:txBody>
      </p:sp>
      <p:sp>
        <p:nvSpPr>
          <p:cNvPr id="3" name="Title 2">
            <a:extLst>
              <a:ext uri="{FF2B5EF4-FFF2-40B4-BE49-F238E27FC236}">
                <a16:creationId xmlns:a16="http://schemas.microsoft.com/office/drawing/2014/main" id="{1033568B-2682-43C1-AB41-4010691C5660}"/>
              </a:ext>
            </a:extLst>
          </p:cNvPr>
          <p:cNvSpPr>
            <a:spLocks noGrp="1"/>
          </p:cNvSpPr>
          <p:nvPr>
            <p:ph type="title"/>
          </p:nvPr>
        </p:nvSpPr>
        <p:spPr/>
        <p:txBody>
          <a:bodyPr/>
          <a:lstStyle/>
          <a:p>
            <a:r>
              <a:rPr lang="en-GB" dirty="0"/>
              <a:t>Key limitations</a:t>
            </a:r>
          </a:p>
        </p:txBody>
      </p:sp>
    </p:spTree>
    <p:extLst>
      <p:ext uri="{BB962C8B-B14F-4D97-AF65-F5344CB8AC3E}">
        <p14:creationId xmlns:p14="http://schemas.microsoft.com/office/powerpoint/2010/main" val="277641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4EC64E-DA19-5A45-AF35-2A12CAA3F1E8}"/>
              </a:ext>
            </a:extLst>
          </p:cNvPr>
          <p:cNvSpPr>
            <a:spLocks noGrp="1"/>
          </p:cNvSpPr>
          <p:nvPr>
            <p:ph idx="1"/>
          </p:nvPr>
        </p:nvSpPr>
        <p:spPr>
          <a:xfrm>
            <a:off x="688368" y="1620981"/>
            <a:ext cx="7674795" cy="4358579"/>
          </a:xfrm>
        </p:spPr>
        <p:txBody>
          <a:bodyPr/>
          <a:lstStyle/>
          <a:p>
            <a:r>
              <a:rPr lang="en-GB" sz="1650" dirty="0">
                <a:latin typeface="Arial" panose="020B0604020202020204" pitchFamily="34" charset="0"/>
                <a:cs typeface="Arial" panose="020B0604020202020204" pitchFamily="34" charset="0"/>
              </a:rPr>
              <a:t>This secure analytics platform operating across over 23 million patient records for the COVID-19 emergency was used to identify, quantify, and explore factors associated with COVID-19 related death in the largest cohort study conducted by any country to date. </a:t>
            </a:r>
          </a:p>
          <a:p>
            <a:endParaRPr lang="en-GB" sz="1650" dirty="0">
              <a:latin typeface="Arial" panose="020B0604020202020204" pitchFamily="34" charset="0"/>
              <a:cs typeface="Arial" panose="020B0604020202020204" pitchFamily="34" charset="0"/>
            </a:endParaRPr>
          </a:p>
          <a:p>
            <a:r>
              <a:rPr lang="en-GB" sz="1650" dirty="0">
                <a:latin typeface="Arial" panose="020B0604020202020204" pitchFamily="34" charset="0"/>
                <a:cs typeface="Arial" panose="020B0604020202020204" pitchFamily="34" charset="0"/>
              </a:rPr>
              <a:t>By far the biggest risk factor is age.</a:t>
            </a:r>
          </a:p>
          <a:p>
            <a:endParaRPr lang="en-GB" sz="1650" dirty="0">
              <a:latin typeface="Arial" panose="020B0604020202020204" pitchFamily="34" charset="0"/>
              <a:cs typeface="Arial" panose="020B0604020202020204" pitchFamily="34" charset="0"/>
            </a:endParaRPr>
          </a:p>
          <a:p>
            <a:r>
              <a:rPr lang="en-GB" sz="1650" dirty="0">
                <a:latin typeface="Arial" panose="020B0604020202020204" pitchFamily="34" charset="0"/>
                <a:cs typeface="Arial" panose="020B0604020202020204" pitchFamily="34" charset="0"/>
              </a:rPr>
              <a:t>Most comorbidities were associated with increased risk, including cardiovascular disease, diabetes, respiratory disease including severe asthma, obesity, history of haematological malignancy or recent other cancer, kidney, liver, neurological and autoimmune conditions. </a:t>
            </a:r>
          </a:p>
          <a:p>
            <a:endParaRPr lang="en-GB" sz="1650" dirty="0">
              <a:latin typeface="Arial" panose="020B0604020202020204" pitchFamily="34" charset="0"/>
              <a:cs typeface="Arial" panose="020B0604020202020204" pitchFamily="34" charset="0"/>
            </a:endParaRPr>
          </a:p>
          <a:p>
            <a:r>
              <a:rPr lang="en-GB" sz="1650" dirty="0">
                <a:latin typeface="Arial" panose="020B0604020202020204" pitchFamily="34" charset="0"/>
                <a:cs typeface="Arial" panose="020B0604020202020204" pitchFamily="34" charset="0"/>
              </a:rPr>
              <a:t>People from South Asian and black groups had a substantially higher risk of death, only partially attributable to co-morbidity, deprivation or other risk factors. A strong association between deprivation and risk was only partly attributable to co-morbidity or other risk factors. </a:t>
            </a:r>
          </a:p>
          <a:p>
            <a:endParaRPr lang="en-GB" sz="1650"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B919718D-8F8C-4141-927F-4966E9CD57C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53224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4F590-DA73-4306-8AD9-BA5490BB42AC}"/>
              </a:ext>
            </a:extLst>
          </p:cNvPr>
          <p:cNvSpPr>
            <a:spLocks noGrp="1"/>
          </p:cNvSpPr>
          <p:nvPr>
            <p:ph idx="1"/>
          </p:nvPr>
        </p:nvSpPr>
        <p:spPr>
          <a:xfrm>
            <a:off x="457201" y="1236372"/>
            <a:ext cx="8229598" cy="5342496"/>
          </a:xfrm>
        </p:spPr>
        <p:txBody>
          <a:bodyPr/>
          <a:lstStyle/>
          <a:p>
            <a:r>
              <a:rPr lang="en-GB" sz="2000" b="1" dirty="0"/>
              <a:t>Published or accepted</a:t>
            </a:r>
          </a:p>
          <a:p>
            <a:r>
              <a:rPr lang="en-GB" dirty="0"/>
              <a:t>Post-publications supplement to Williamson, E.J. et al. </a:t>
            </a:r>
            <a:r>
              <a:rPr lang="en-GB" dirty="0" err="1"/>
              <a:t>OpenSAFELY</a:t>
            </a:r>
            <a:r>
              <a:rPr lang="en-GB" dirty="0"/>
              <a:t>: factors associated with COVID-19 death in 17 million patients. Nature (2020). </a:t>
            </a:r>
          </a:p>
          <a:p>
            <a:endParaRPr lang="en-GB" dirty="0"/>
          </a:p>
          <a:p>
            <a:r>
              <a:rPr lang="en-GB" dirty="0"/>
              <a:t>Schultz A et al: Risk of Covid-19-related death among patients with COPD or asthma prescribed inhaled corticosteroids: The Lancet Respiratory Medicine online October 2020</a:t>
            </a:r>
          </a:p>
          <a:p>
            <a:r>
              <a:rPr lang="en-GB" dirty="0"/>
              <a:t> </a:t>
            </a:r>
          </a:p>
          <a:p>
            <a:r>
              <a:rPr lang="en-GB" dirty="0" err="1"/>
              <a:t>Rentsch</a:t>
            </a:r>
            <a:r>
              <a:rPr lang="en-GB" dirty="0"/>
              <a:t> CT et al: Hydroxychloroquine for prevention of covid-19 mortality: a population-based cohort study: The Lancet Rheumatology. Accepted</a:t>
            </a:r>
          </a:p>
          <a:p>
            <a:endParaRPr lang="en-GB" sz="1800" dirty="0"/>
          </a:p>
          <a:p>
            <a:r>
              <a:rPr lang="en-GB" sz="1800" b="1" dirty="0"/>
              <a:t>On </a:t>
            </a:r>
            <a:r>
              <a:rPr lang="en-GB" sz="1800" b="1" dirty="0" err="1"/>
              <a:t>MedXriv</a:t>
            </a:r>
            <a:r>
              <a:rPr lang="en-GB" sz="1800" b="1" dirty="0"/>
              <a:t> pre-print server</a:t>
            </a:r>
          </a:p>
          <a:p>
            <a:r>
              <a:rPr lang="en-GB" dirty="0" err="1"/>
              <a:t>OpenSafely</a:t>
            </a:r>
            <a:r>
              <a:rPr lang="en-GB" dirty="0"/>
              <a:t>: do adults prescribed non-steroidal anti-inflammatory drugs have an increased risk of death from covid-19?</a:t>
            </a:r>
          </a:p>
          <a:p>
            <a:r>
              <a:rPr lang="en-GB" dirty="0"/>
              <a:t> </a:t>
            </a:r>
          </a:p>
          <a:p>
            <a:r>
              <a:rPr lang="en-GB" dirty="0"/>
              <a:t>HIV infection and covid-19 death: population-based cohort analysis of UK primary care data and linked national death registrations within the </a:t>
            </a:r>
            <a:r>
              <a:rPr lang="en-GB" dirty="0" err="1"/>
              <a:t>OpenSafely</a:t>
            </a:r>
            <a:r>
              <a:rPr lang="en-GB" dirty="0"/>
              <a:t> platform</a:t>
            </a:r>
          </a:p>
          <a:p>
            <a:r>
              <a:rPr lang="en-GB" dirty="0"/>
              <a:t> </a:t>
            </a:r>
          </a:p>
          <a:p>
            <a:r>
              <a:rPr lang="en-GB" dirty="0"/>
              <a:t>Ethnic differences in covid-19 infection, hospitalisation, and mortality: an </a:t>
            </a:r>
            <a:r>
              <a:rPr lang="en-GB" dirty="0" err="1"/>
              <a:t>OpenSafely</a:t>
            </a:r>
            <a:r>
              <a:rPr lang="en-GB" dirty="0"/>
              <a:t> analysis of 17 million adults in England</a:t>
            </a:r>
          </a:p>
          <a:p>
            <a:endParaRPr lang="en-GB" sz="1800" dirty="0"/>
          </a:p>
        </p:txBody>
      </p:sp>
      <p:sp>
        <p:nvSpPr>
          <p:cNvPr id="3" name="Title 2">
            <a:extLst>
              <a:ext uri="{FF2B5EF4-FFF2-40B4-BE49-F238E27FC236}">
                <a16:creationId xmlns:a16="http://schemas.microsoft.com/office/drawing/2014/main" id="{1033568B-2682-43C1-AB41-4010691C5660}"/>
              </a:ext>
            </a:extLst>
          </p:cNvPr>
          <p:cNvSpPr>
            <a:spLocks noGrp="1"/>
          </p:cNvSpPr>
          <p:nvPr>
            <p:ph type="title"/>
          </p:nvPr>
        </p:nvSpPr>
        <p:spPr/>
        <p:txBody>
          <a:bodyPr/>
          <a:lstStyle/>
          <a:p>
            <a:r>
              <a:rPr lang="en-GB" dirty="0"/>
              <a:t>Further work</a:t>
            </a:r>
          </a:p>
        </p:txBody>
      </p:sp>
    </p:spTree>
    <p:extLst>
      <p:ext uri="{BB962C8B-B14F-4D97-AF65-F5344CB8AC3E}">
        <p14:creationId xmlns:p14="http://schemas.microsoft.com/office/powerpoint/2010/main" val="2568946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48DA828E-1EDC-1B43-B4C7-30FD3742F5C0}"/>
              </a:ext>
            </a:extLst>
          </p:cNvPr>
          <p:cNvSpPr txBox="1">
            <a:spLocks/>
          </p:cNvSpPr>
          <p:nvPr/>
        </p:nvSpPr>
        <p:spPr>
          <a:xfrm>
            <a:off x="811369" y="1534026"/>
            <a:ext cx="7383983" cy="4377377"/>
          </a:xfrm>
          <a:prstGeom prst="rect">
            <a:avLst/>
          </a:prstGeom>
        </p:spPr>
        <p:txBody>
          <a:bodyPr>
            <a:normAutofit lnSpcReduction="10000"/>
          </a:bodyPr>
          <a:lstStyle>
            <a:lvl1pPr marL="0" indent="0" algn="l" defTabSz="342991" rtl="0" eaLnBrk="1" latinLnBrk="0" hangingPunct="1">
              <a:spcBef>
                <a:spcPct val="20000"/>
              </a:spcBef>
              <a:buFont typeface="Arial"/>
              <a:buNone/>
              <a:defRPr sz="2000" b="0" i="0" kern="1200" baseline="0">
                <a:solidFill>
                  <a:schemeClr val="tx1"/>
                </a:solidFill>
                <a:latin typeface="Corbel" panose="020B0503020204020204" pitchFamily="34" charset="0"/>
                <a:ea typeface="+mn-ea"/>
                <a:cs typeface="+mn-cs"/>
              </a:defRPr>
            </a:lvl1pPr>
            <a:lvl2pPr marL="557361" indent="-214370" algn="l" defTabSz="342991" rtl="0" eaLnBrk="1" latinLnBrk="0" hangingPunct="1">
              <a:spcBef>
                <a:spcPct val="20000"/>
              </a:spcBef>
              <a:buFont typeface="Arial"/>
              <a:buChar char="–"/>
              <a:defRPr sz="2101" kern="1200">
                <a:solidFill>
                  <a:schemeClr val="tx1"/>
                </a:solidFill>
                <a:latin typeface="+mn-lt"/>
                <a:ea typeface="+mn-ea"/>
                <a:cs typeface="+mn-cs"/>
              </a:defRPr>
            </a:lvl2pPr>
            <a:lvl3pPr marL="857479" indent="-171496" algn="l" defTabSz="342991" rtl="0" eaLnBrk="1" latinLnBrk="0" hangingPunct="1">
              <a:spcBef>
                <a:spcPct val="20000"/>
              </a:spcBef>
              <a:buFont typeface="Arial"/>
              <a:buChar char="•"/>
              <a:defRPr sz="1800" kern="1200">
                <a:solidFill>
                  <a:schemeClr val="tx1"/>
                </a:solidFill>
                <a:latin typeface="+mn-lt"/>
                <a:ea typeface="+mn-ea"/>
                <a:cs typeface="+mn-cs"/>
              </a:defRPr>
            </a:lvl3pPr>
            <a:lvl4pPr marL="1200470" indent="-171496" algn="l" defTabSz="342991" rtl="0" eaLnBrk="1" latinLnBrk="0" hangingPunct="1">
              <a:spcBef>
                <a:spcPct val="20000"/>
              </a:spcBef>
              <a:buFont typeface="Arial"/>
              <a:buChar char="–"/>
              <a:defRPr sz="1500" kern="1200">
                <a:solidFill>
                  <a:schemeClr val="tx1"/>
                </a:solidFill>
                <a:latin typeface="+mn-lt"/>
                <a:ea typeface="+mn-ea"/>
                <a:cs typeface="+mn-cs"/>
              </a:defRPr>
            </a:lvl4pPr>
            <a:lvl5pPr marL="1543461" indent="-171496" algn="l" defTabSz="342991" rtl="0" eaLnBrk="1" latinLnBrk="0" hangingPunct="1">
              <a:spcBef>
                <a:spcPct val="20000"/>
              </a:spcBef>
              <a:buFont typeface="Arial"/>
              <a:buChar char="»"/>
              <a:defRPr sz="1500" kern="1200">
                <a:solidFill>
                  <a:schemeClr val="tx1"/>
                </a:solidFill>
                <a:latin typeface="+mn-lt"/>
                <a:ea typeface="+mn-ea"/>
                <a:cs typeface="+mn-cs"/>
              </a:defRPr>
            </a:lvl5pPr>
            <a:lvl6pPr marL="1886453" indent="-171496" algn="l" defTabSz="342991" rtl="0" eaLnBrk="1" latinLnBrk="0" hangingPunct="1">
              <a:spcBef>
                <a:spcPct val="20000"/>
              </a:spcBef>
              <a:buFont typeface="Arial"/>
              <a:buChar char="•"/>
              <a:defRPr sz="1500" kern="1200">
                <a:solidFill>
                  <a:schemeClr val="tx1"/>
                </a:solidFill>
                <a:latin typeface="+mn-lt"/>
                <a:ea typeface="+mn-ea"/>
                <a:cs typeface="+mn-cs"/>
              </a:defRPr>
            </a:lvl6pPr>
            <a:lvl7pPr marL="2229444" indent="-171496" algn="l" defTabSz="342991" rtl="0" eaLnBrk="1" latinLnBrk="0" hangingPunct="1">
              <a:spcBef>
                <a:spcPct val="20000"/>
              </a:spcBef>
              <a:buFont typeface="Arial"/>
              <a:buChar char="•"/>
              <a:defRPr sz="1500" kern="1200">
                <a:solidFill>
                  <a:schemeClr val="tx1"/>
                </a:solidFill>
                <a:latin typeface="+mn-lt"/>
                <a:ea typeface="+mn-ea"/>
                <a:cs typeface="+mn-cs"/>
              </a:defRPr>
            </a:lvl7pPr>
            <a:lvl8pPr marL="2572436" indent="-171496" algn="l" defTabSz="342991" rtl="0" eaLnBrk="1" latinLnBrk="0" hangingPunct="1">
              <a:spcBef>
                <a:spcPct val="20000"/>
              </a:spcBef>
              <a:buFont typeface="Arial"/>
              <a:buChar char="•"/>
              <a:defRPr sz="1500" kern="1200">
                <a:solidFill>
                  <a:schemeClr val="tx1"/>
                </a:solidFill>
                <a:latin typeface="+mn-lt"/>
                <a:ea typeface="+mn-ea"/>
                <a:cs typeface="+mn-cs"/>
              </a:defRPr>
            </a:lvl8pPr>
            <a:lvl9pPr marL="2915427" indent="-171496" algn="l" defTabSz="342991" rtl="0" eaLnBrk="1" latinLnBrk="0" hangingPunct="1">
              <a:spcBef>
                <a:spcPct val="20000"/>
              </a:spcBef>
              <a:buFont typeface="Arial"/>
              <a:buChar char="•"/>
              <a:defRPr sz="1500" kern="1200">
                <a:solidFill>
                  <a:schemeClr val="tx1"/>
                </a:solidFill>
                <a:latin typeface="+mn-lt"/>
                <a:ea typeface="+mn-ea"/>
                <a:cs typeface="+mn-cs"/>
              </a:defRPr>
            </a:lvl9pPr>
          </a:lstStyle>
          <a:p>
            <a:pPr marL="192933" indent="-192933">
              <a:defRPr/>
            </a:pPr>
            <a:r>
              <a:rPr lang="en-GB" sz="2200" dirty="0"/>
              <a:t>Internal software that uses tiered increasingly non-disclosive tables</a:t>
            </a:r>
          </a:p>
          <a:p>
            <a:pPr marL="192933" indent="-192933">
              <a:defRPr/>
            </a:pPr>
            <a:r>
              <a:rPr lang="en-GB" sz="2200" dirty="0"/>
              <a:t> This prevents researchers ever needing direct access to the disclosive underlying data</a:t>
            </a:r>
          </a:p>
          <a:p>
            <a:pPr marL="192933" indent="-192933">
              <a:defRPr/>
            </a:pPr>
            <a:r>
              <a:rPr lang="en-GB" sz="2200" dirty="0"/>
              <a:t>Statistical and data management code is developed against simulated data </a:t>
            </a:r>
          </a:p>
          <a:p>
            <a:pPr marL="192933" indent="-192933">
              <a:defRPr/>
            </a:pPr>
            <a:r>
              <a:rPr lang="en-GB" sz="2200" dirty="0"/>
              <a:t>Then tested programs run in the live data environment</a:t>
            </a:r>
          </a:p>
          <a:p>
            <a:pPr marL="192933" indent="-192933">
              <a:defRPr/>
            </a:pPr>
            <a:endParaRPr lang="en-GB" sz="2200" dirty="0"/>
          </a:p>
          <a:p>
            <a:pPr marL="192933" indent="-192933">
              <a:defRPr/>
            </a:pPr>
            <a:r>
              <a:rPr lang="en-GB" sz="2200" dirty="0"/>
              <a:t>Only summary tables and graphs are released from the system</a:t>
            </a:r>
          </a:p>
          <a:p>
            <a:pPr marL="192933" indent="-192933">
              <a:defRPr/>
            </a:pPr>
            <a:endParaRPr lang="en-GB" sz="2400" dirty="0"/>
          </a:p>
          <a:p>
            <a:pPr marL="192933" indent="-192933">
              <a:defRPr/>
            </a:pPr>
            <a:r>
              <a:rPr lang="en-GB" sz="2400" dirty="0"/>
              <a:t>Disclosure of data prevented by software and manual checking</a:t>
            </a:r>
            <a:endParaRPr lang="en-US" sz="2400" dirty="0"/>
          </a:p>
        </p:txBody>
      </p:sp>
      <p:sp>
        <p:nvSpPr>
          <p:cNvPr id="3" name="Title 2">
            <a:extLst>
              <a:ext uri="{FF2B5EF4-FFF2-40B4-BE49-F238E27FC236}">
                <a16:creationId xmlns:a16="http://schemas.microsoft.com/office/drawing/2014/main" id="{3D6907E7-C0CA-7C4B-96D6-54E7EE9B0E67}"/>
              </a:ext>
            </a:extLst>
          </p:cNvPr>
          <p:cNvSpPr>
            <a:spLocks noGrp="1"/>
          </p:cNvSpPr>
          <p:nvPr>
            <p:ph type="title"/>
          </p:nvPr>
        </p:nvSpPr>
        <p:spPr>
          <a:xfrm>
            <a:off x="457202" y="1066599"/>
            <a:ext cx="6697133" cy="467427"/>
          </a:xfrm>
        </p:spPr>
        <p:txBody>
          <a:bodyPr>
            <a:normAutofit/>
          </a:bodyPr>
          <a:lstStyle/>
          <a:p>
            <a:r>
              <a:rPr lang="en-US" b="1" kern="1200" baseline="0">
                <a:latin typeface="Constantia" panose="02030602050306030303" pitchFamily="18" charset="0"/>
                <a:ea typeface="+mj-ea"/>
                <a:cs typeface="+mj-cs"/>
              </a:rPr>
              <a:t>The OpenSAFELY Collaborative</a:t>
            </a:r>
            <a:endParaRPr lang="en-US" kern="1200" baseline="0">
              <a:latin typeface="Constantia" panose="02030602050306030303" pitchFamily="18" charset="0"/>
              <a:ea typeface="+mj-ea"/>
              <a:cs typeface="+mj-cs"/>
            </a:endParaRPr>
          </a:p>
        </p:txBody>
      </p:sp>
      <p:sp>
        <p:nvSpPr>
          <p:cNvPr id="5" name="Title 2">
            <a:extLst>
              <a:ext uri="{FF2B5EF4-FFF2-40B4-BE49-F238E27FC236}">
                <a16:creationId xmlns:a16="http://schemas.microsoft.com/office/drawing/2014/main" id="{D4675129-B952-4561-9B89-F3A9F81BA82B}"/>
              </a:ext>
            </a:extLst>
          </p:cNvPr>
          <p:cNvSpPr txBox="1">
            <a:spLocks/>
          </p:cNvSpPr>
          <p:nvPr/>
        </p:nvSpPr>
        <p:spPr>
          <a:xfrm>
            <a:off x="457201" y="279132"/>
            <a:ext cx="6705600" cy="623236"/>
          </a:xfrm>
          <a:prstGeom prst="rect">
            <a:avLst/>
          </a:prstGeom>
        </p:spPr>
        <p:txBody>
          <a:bodyPr>
            <a:normAutofit/>
          </a:bodyPr>
          <a:lstStyle>
            <a:lvl1pPr algn="l" defTabSz="257243" rtl="0" eaLnBrk="1" latinLnBrk="0" hangingPunct="1">
              <a:spcBef>
                <a:spcPct val="0"/>
              </a:spcBef>
              <a:buNone/>
              <a:defRPr sz="2100" kern="1200" baseline="0">
                <a:solidFill>
                  <a:schemeClr val="bg1"/>
                </a:solidFill>
                <a:latin typeface="Constantia" panose="02030602050306030303" pitchFamily="18" charset="0"/>
                <a:ea typeface="+mj-ea"/>
                <a:cs typeface="+mj-cs"/>
              </a:defRPr>
            </a:lvl1pPr>
          </a:lstStyle>
          <a:p>
            <a:r>
              <a:rPr lang="en-GB" sz="2800" dirty="0" err="1"/>
              <a:t>OpenSAFELY</a:t>
            </a:r>
            <a:r>
              <a:rPr lang="en-GB" sz="2800" dirty="0"/>
              <a:t> – Key principles</a:t>
            </a:r>
          </a:p>
        </p:txBody>
      </p:sp>
    </p:spTree>
    <p:extLst>
      <p:ext uri="{BB962C8B-B14F-4D97-AF65-F5344CB8AC3E}">
        <p14:creationId xmlns:p14="http://schemas.microsoft.com/office/powerpoint/2010/main" val="3769733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14F590-DA73-4306-8AD9-BA5490BB42AC}"/>
              </a:ext>
            </a:extLst>
          </p:cNvPr>
          <p:cNvSpPr>
            <a:spLocks noGrp="1"/>
          </p:cNvSpPr>
          <p:nvPr>
            <p:ph idx="1"/>
          </p:nvPr>
        </p:nvSpPr>
        <p:spPr/>
        <p:txBody>
          <a:bodyPr/>
          <a:lstStyle/>
          <a:p>
            <a:pPr marL="285750" indent="-285750">
              <a:buFont typeface="Arial" panose="020B0604020202020204" pitchFamily="34" charset="0"/>
              <a:buChar char="•"/>
            </a:pPr>
            <a:r>
              <a:rPr lang="en-GB" sz="2400" dirty="0"/>
              <a:t>Risk prediction – input to NERVTAG</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More on absolute risks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Households, children, other drugs, consequences of Covid-19</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“On-boarding” others : </a:t>
            </a:r>
            <a:r>
              <a:rPr lang="en-GB" sz="2400" dirty="0" err="1"/>
              <a:t>OpenSafely</a:t>
            </a:r>
            <a:r>
              <a:rPr lang="en-GB" sz="2400" dirty="0"/>
              <a:t> in other environments</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p:txBody>
      </p:sp>
      <p:sp>
        <p:nvSpPr>
          <p:cNvPr id="3" name="Title 2">
            <a:extLst>
              <a:ext uri="{FF2B5EF4-FFF2-40B4-BE49-F238E27FC236}">
                <a16:creationId xmlns:a16="http://schemas.microsoft.com/office/drawing/2014/main" id="{1033568B-2682-43C1-AB41-4010691C5660}"/>
              </a:ext>
            </a:extLst>
          </p:cNvPr>
          <p:cNvSpPr>
            <a:spLocks noGrp="1"/>
          </p:cNvSpPr>
          <p:nvPr>
            <p:ph type="title"/>
          </p:nvPr>
        </p:nvSpPr>
        <p:spPr/>
        <p:txBody>
          <a:bodyPr/>
          <a:lstStyle/>
          <a:p>
            <a:r>
              <a:rPr lang="en-GB" dirty="0"/>
              <a:t>Outline future plans</a:t>
            </a:r>
          </a:p>
        </p:txBody>
      </p:sp>
    </p:spTree>
    <p:extLst>
      <p:ext uri="{BB962C8B-B14F-4D97-AF65-F5344CB8AC3E}">
        <p14:creationId xmlns:p14="http://schemas.microsoft.com/office/powerpoint/2010/main" val="11583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0CBC6DFE-2E9F-5247-974F-9DA03AE2FE12}"/>
              </a:ext>
            </a:extLst>
          </p:cNvPr>
          <p:cNvSpPr/>
          <p:nvPr/>
        </p:nvSpPr>
        <p:spPr>
          <a:xfrm>
            <a:off x="565079" y="1137971"/>
            <a:ext cx="8404260" cy="3526495"/>
          </a:xfrm>
          <a:prstGeom prst="ellipse">
            <a:avLst/>
          </a:prstGeom>
          <a:solidFill>
            <a:schemeClr val="bg2">
              <a:lumMod val="40000"/>
              <a:lumOff val="60000"/>
              <a:alpha val="57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ectangle 48">
            <a:extLst>
              <a:ext uri="{FF2B5EF4-FFF2-40B4-BE49-F238E27FC236}">
                <a16:creationId xmlns:a16="http://schemas.microsoft.com/office/drawing/2014/main" id="{26553F43-8336-0545-B525-8E822960D7B4}"/>
              </a:ext>
            </a:extLst>
          </p:cNvPr>
          <p:cNvSpPr/>
          <p:nvPr/>
        </p:nvSpPr>
        <p:spPr>
          <a:xfrm>
            <a:off x="3583249" y="1312895"/>
            <a:ext cx="2166812" cy="507831"/>
          </a:xfrm>
          <a:prstGeom prst="rect">
            <a:avLst/>
          </a:prstGeom>
        </p:spPr>
        <p:txBody>
          <a:bodyPr wrap="none">
            <a:spAutoFit/>
          </a:bodyPr>
          <a:lstStyle/>
          <a:p>
            <a:pPr algn="ctr"/>
            <a:r>
              <a:rPr lang="en-US" sz="2700" b="1" dirty="0" err="1"/>
              <a:t>OpenSAFELY</a:t>
            </a:r>
            <a:endParaRPr lang="en-US" sz="2700" dirty="0"/>
          </a:p>
        </p:txBody>
      </p:sp>
      <p:grpSp>
        <p:nvGrpSpPr>
          <p:cNvPr id="3" name="Group 2">
            <a:extLst>
              <a:ext uri="{FF2B5EF4-FFF2-40B4-BE49-F238E27FC236}">
                <a16:creationId xmlns:a16="http://schemas.microsoft.com/office/drawing/2014/main" id="{3B46BFBF-9732-C442-9A51-D5B537248840}"/>
              </a:ext>
            </a:extLst>
          </p:cNvPr>
          <p:cNvGrpSpPr/>
          <p:nvPr/>
        </p:nvGrpSpPr>
        <p:grpSpPr>
          <a:xfrm>
            <a:off x="842481" y="2324242"/>
            <a:ext cx="7736440" cy="1104758"/>
            <a:chOff x="-450301" y="2891242"/>
            <a:chExt cx="12426123" cy="1394593"/>
          </a:xfrm>
        </p:grpSpPr>
        <p:sp>
          <p:nvSpPr>
            <p:cNvPr id="32" name="Rounded Rectangle 31">
              <a:extLst>
                <a:ext uri="{FF2B5EF4-FFF2-40B4-BE49-F238E27FC236}">
                  <a16:creationId xmlns:a16="http://schemas.microsoft.com/office/drawing/2014/main" id="{414F85A6-467F-3647-9BB6-E21DDDC5F773}"/>
                </a:ext>
              </a:extLst>
            </p:cNvPr>
            <p:cNvSpPr/>
            <p:nvPr/>
          </p:nvSpPr>
          <p:spPr>
            <a:xfrm>
              <a:off x="1401650" y="2891242"/>
              <a:ext cx="1491579" cy="1373695"/>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SGSS testing data</a:t>
              </a:r>
            </a:p>
          </p:txBody>
        </p:sp>
        <p:sp>
          <p:nvSpPr>
            <p:cNvPr id="33" name="Rounded Rectangle 32">
              <a:extLst>
                <a:ext uri="{FF2B5EF4-FFF2-40B4-BE49-F238E27FC236}">
                  <a16:creationId xmlns:a16="http://schemas.microsoft.com/office/drawing/2014/main" id="{BFB33147-8F03-5346-B57C-7901AF233497}"/>
                </a:ext>
              </a:extLst>
            </p:cNvPr>
            <p:cNvSpPr/>
            <p:nvPr/>
          </p:nvSpPr>
          <p:spPr>
            <a:xfrm>
              <a:off x="3199074" y="2905902"/>
              <a:ext cx="1491579" cy="1373695"/>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A&amp;E</a:t>
              </a:r>
            </a:p>
          </p:txBody>
        </p:sp>
        <p:sp>
          <p:nvSpPr>
            <p:cNvPr id="34" name="Rounded Rectangle 33">
              <a:extLst>
                <a:ext uri="{FF2B5EF4-FFF2-40B4-BE49-F238E27FC236}">
                  <a16:creationId xmlns:a16="http://schemas.microsoft.com/office/drawing/2014/main" id="{2DE5E3D5-68BF-BA45-9358-0C30AF52CCDE}"/>
                </a:ext>
              </a:extLst>
            </p:cNvPr>
            <p:cNvSpPr/>
            <p:nvPr/>
          </p:nvSpPr>
          <p:spPr>
            <a:xfrm>
              <a:off x="4964184" y="2912140"/>
              <a:ext cx="1658319" cy="1373695"/>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Hospital admission</a:t>
              </a:r>
            </a:p>
          </p:txBody>
        </p:sp>
        <p:sp>
          <p:nvSpPr>
            <p:cNvPr id="35" name="Rounded Rectangle 34">
              <a:extLst>
                <a:ext uri="{FF2B5EF4-FFF2-40B4-BE49-F238E27FC236}">
                  <a16:creationId xmlns:a16="http://schemas.microsoft.com/office/drawing/2014/main" id="{A1CBEDC6-665D-FA41-B68E-71B9FD6B64CA}"/>
                </a:ext>
              </a:extLst>
            </p:cNvPr>
            <p:cNvSpPr/>
            <p:nvPr/>
          </p:nvSpPr>
          <p:spPr>
            <a:xfrm>
              <a:off x="6840734" y="2901477"/>
              <a:ext cx="1599764" cy="1373694"/>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ICU admission</a:t>
              </a:r>
            </a:p>
          </p:txBody>
        </p:sp>
        <p:sp>
          <p:nvSpPr>
            <p:cNvPr id="36" name="Rounded Rectangle 35">
              <a:extLst>
                <a:ext uri="{FF2B5EF4-FFF2-40B4-BE49-F238E27FC236}">
                  <a16:creationId xmlns:a16="http://schemas.microsoft.com/office/drawing/2014/main" id="{E653ED64-399A-6149-967E-09B99F0B97E3}"/>
                </a:ext>
              </a:extLst>
            </p:cNvPr>
            <p:cNvSpPr/>
            <p:nvPr/>
          </p:nvSpPr>
          <p:spPr>
            <a:xfrm>
              <a:off x="8744789" y="2912141"/>
              <a:ext cx="1491579" cy="1373694"/>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Hospital death</a:t>
              </a:r>
            </a:p>
          </p:txBody>
        </p:sp>
        <p:sp>
          <p:nvSpPr>
            <p:cNvPr id="37" name="Rounded Rectangle 36">
              <a:extLst>
                <a:ext uri="{FF2B5EF4-FFF2-40B4-BE49-F238E27FC236}">
                  <a16:creationId xmlns:a16="http://schemas.microsoft.com/office/drawing/2014/main" id="{52600D78-EA78-5641-BE55-7B4BB2AA9B1F}"/>
                </a:ext>
              </a:extLst>
            </p:cNvPr>
            <p:cNvSpPr/>
            <p:nvPr/>
          </p:nvSpPr>
          <p:spPr>
            <a:xfrm>
              <a:off x="10484243" y="2891243"/>
              <a:ext cx="1491579" cy="1373695"/>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ONS death</a:t>
              </a:r>
            </a:p>
          </p:txBody>
        </p:sp>
        <p:cxnSp>
          <p:nvCxnSpPr>
            <p:cNvPr id="39" name="Straight Arrow Connector 38">
              <a:extLst>
                <a:ext uri="{FF2B5EF4-FFF2-40B4-BE49-F238E27FC236}">
                  <a16:creationId xmlns:a16="http://schemas.microsoft.com/office/drawing/2014/main" id="{7A23D325-D942-BA40-98A8-38528EAA4024}"/>
                </a:ext>
              </a:extLst>
            </p:cNvPr>
            <p:cNvCxnSpPr>
              <a:stCxn id="32" idx="3"/>
              <a:endCxn id="33" idx="1"/>
            </p:cNvCxnSpPr>
            <p:nvPr/>
          </p:nvCxnSpPr>
          <p:spPr>
            <a:xfrm>
              <a:off x="2893229" y="3578090"/>
              <a:ext cx="305845" cy="1466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BE5CC4B-5798-B54D-8363-905105332756}"/>
                </a:ext>
              </a:extLst>
            </p:cNvPr>
            <p:cNvCxnSpPr>
              <a:cxnSpLocks/>
            </p:cNvCxnSpPr>
            <p:nvPr/>
          </p:nvCxnSpPr>
          <p:spPr>
            <a:xfrm>
              <a:off x="4687392" y="3578090"/>
              <a:ext cx="27679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915EA67C-DB13-FE42-8390-89118199E63E}"/>
                </a:ext>
              </a:extLst>
            </p:cNvPr>
            <p:cNvCxnSpPr>
              <a:cxnSpLocks/>
            </p:cNvCxnSpPr>
            <p:nvPr/>
          </p:nvCxnSpPr>
          <p:spPr>
            <a:xfrm>
              <a:off x="6563945" y="3557168"/>
              <a:ext cx="27679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904CAD4F-A135-694E-832C-83BBA481BFE8}"/>
                </a:ext>
              </a:extLst>
            </p:cNvPr>
            <p:cNvCxnSpPr>
              <a:cxnSpLocks/>
            </p:cNvCxnSpPr>
            <p:nvPr/>
          </p:nvCxnSpPr>
          <p:spPr>
            <a:xfrm>
              <a:off x="8467997" y="3578089"/>
              <a:ext cx="27679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E60D1E4-933F-7E4E-B8B1-BE58AEC0B0EC}"/>
                </a:ext>
              </a:extLst>
            </p:cNvPr>
            <p:cNvCxnSpPr>
              <a:cxnSpLocks/>
            </p:cNvCxnSpPr>
            <p:nvPr/>
          </p:nvCxnSpPr>
          <p:spPr>
            <a:xfrm>
              <a:off x="10207451" y="3595452"/>
              <a:ext cx="27679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1" name="Rounded Rectangle 20">
              <a:extLst>
                <a:ext uri="{FF2B5EF4-FFF2-40B4-BE49-F238E27FC236}">
                  <a16:creationId xmlns:a16="http://schemas.microsoft.com/office/drawing/2014/main" id="{8E79C4EE-EEC0-354F-83E3-36E3535939CF}"/>
                </a:ext>
              </a:extLst>
            </p:cNvPr>
            <p:cNvSpPr/>
            <p:nvPr/>
          </p:nvSpPr>
          <p:spPr>
            <a:xfrm>
              <a:off x="-450301" y="2901476"/>
              <a:ext cx="1491579" cy="1373695"/>
            </a:xfrm>
            <a:prstGeom prst="roundRect">
              <a:avLst/>
            </a:prstGeom>
            <a:solidFill>
              <a:schemeClr val="accent1"/>
            </a:solidFill>
            <a:ln w="19050">
              <a:solidFill>
                <a:schemeClr val="lt1">
                  <a:hueOff val="0"/>
                  <a:satOff val="0"/>
                  <a:lumOff val="0"/>
                </a:schemeClr>
              </a:solid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l" rtl="0" fontAlgn="base">
                <a:spcBef>
                  <a:spcPct val="0"/>
                </a:spcBef>
                <a:spcAft>
                  <a:spcPct val="0"/>
                </a:spcAft>
                <a:defRPr sz="2000" kern="1200">
                  <a:solidFill>
                    <a:schemeClr val="dk1"/>
                  </a:solidFill>
                  <a:latin typeface="+mn-lt"/>
                  <a:ea typeface="+mn-ea"/>
                  <a:cs typeface="+mn-cs"/>
                </a:defRPr>
              </a:lvl1pPr>
              <a:lvl2pPr marL="457200" algn="l" rtl="0" fontAlgn="base">
                <a:spcBef>
                  <a:spcPct val="0"/>
                </a:spcBef>
                <a:spcAft>
                  <a:spcPct val="0"/>
                </a:spcAft>
                <a:defRPr sz="2000" kern="1200">
                  <a:solidFill>
                    <a:schemeClr val="dk1"/>
                  </a:solidFill>
                  <a:latin typeface="+mn-lt"/>
                  <a:ea typeface="+mn-ea"/>
                  <a:cs typeface="+mn-cs"/>
                </a:defRPr>
              </a:lvl2pPr>
              <a:lvl3pPr marL="914400" algn="l" rtl="0" fontAlgn="base">
                <a:spcBef>
                  <a:spcPct val="0"/>
                </a:spcBef>
                <a:spcAft>
                  <a:spcPct val="0"/>
                </a:spcAft>
                <a:defRPr sz="2000" kern="1200">
                  <a:solidFill>
                    <a:schemeClr val="dk1"/>
                  </a:solidFill>
                  <a:latin typeface="+mn-lt"/>
                  <a:ea typeface="+mn-ea"/>
                  <a:cs typeface="+mn-cs"/>
                </a:defRPr>
              </a:lvl3pPr>
              <a:lvl4pPr marL="1371600" algn="l" rtl="0" fontAlgn="base">
                <a:spcBef>
                  <a:spcPct val="0"/>
                </a:spcBef>
                <a:spcAft>
                  <a:spcPct val="0"/>
                </a:spcAft>
                <a:defRPr sz="2000" kern="1200">
                  <a:solidFill>
                    <a:schemeClr val="dk1"/>
                  </a:solidFill>
                  <a:latin typeface="+mn-lt"/>
                  <a:ea typeface="+mn-ea"/>
                  <a:cs typeface="+mn-cs"/>
                </a:defRPr>
              </a:lvl4pPr>
              <a:lvl5pPr marL="1828800" algn="l" rtl="0" fontAlgn="base">
                <a:spcBef>
                  <a:spcPct val="0"/>
                </a:spcBef>
                <a:spcAft>
                  <a:spcPct val="0"/>
                </a:spcAft>
                <a:defRPr sz="2000" kern="1200">
                  <a:solidFill>
                    <a:schemeClr val="dk1"/>
                  </a:solidFill>
                  <a:latin typeface="+mn-lt"/>
                  <a:ea typeface="+mn-ea"/>
                  <a:cs typeface="+mn-cs"/>
                </a:defRPr>
              </a:lvl5pPr>
              <a:lvl6pPr marL="2286000" algn="l" defTabSz="914400" rtl="0" eaLnBrk="1" latinLnBrk="0" hangingPunct="1">
                <a:defRPr sz="2000" kern="1200">
                  <a:solidFill>
                    <a:schemeClr val="dk1"/>
                  </a:solidFill>
                  <a:latin typeface="+mn-lt"/>
                  <a:ea typeface="+mn-ea"/>
                  <a:cs typeface="+mn-cs"/>
                </a:defRPr>
              </a:lvl6pPr>
              <a:lvl7pPr marL="2743200" algn="l" defTabSz="914400" rtl="0" eaLnBrk="1" latinLnBrk="0" hangingPunct="1">
                <a:defRPr sz="2000" kern="1200">
                  <a:solidFill>
                    <a:schemeClr val="dk1"/>
                  </a:solidFill>
                  <a:latin typeface="+mn-lt"/>
                  <a:ea typeface="+mn-ea"/>
                  <a:cs typeface="+mn-cs"/>
                </a:defRPr>
              </a:lvl7pPr>
              <a:lvl8pPr marL="3200400" algn="l" defTabSz="914400" rtl="0" eaLnBrk="1" latinLnBrk="0" hangingPunct="1">
                <a:defRPr sz="2000" kern="1200">
                  <a:solidFill>
                    <a:schemeClr val="dk1"/>
                  </a:solidFill>
                  <a:latin typeface="+mn-lt"/>
                  <a:ea typeface="+mn-ea"/>
                  <a:cs typeface="+mn-cs"/>
                </a:defRPr>
              </a:lvl8pPr>
              <a:lvl9pPr marL="3657600" algn="l" defTabSz="914400" rtl="0" eaLnBrk="1" latinLnBrk="0" hangingPunct="1">
                <a:defRPr sz="2000" kern="1200">
                  <a:solidFill>
                    <a:schemeClr val="dk1"/>
                  </a:solidFill>
                  <a:latin typeface="+mn-lt"/>
                  <a:ea typeface="+mn-ea"/>
                  <a:cs typeface="+mn-cs"/>
                </a:defRPr>
              </a:lvl9pPr>
            </a:lstStyle>
            <a:p>
              <a:pPr algn="ctr"/>
              <a:r>
                <a:rPr lang="en-US" sz="1125" b="1" dirty="0">
                  <a:solidFill>
                    <a:schemeClr val="bg1"/>
                  </a:solidFill>
                </a:rPr>
                <a:t>Primary care</a:t>
              </a:r>
            </a:p>
          </p:txBody>
        </p:sp>
        <p:cxnSp>
          <p:nvCxnSpPr>
            <p:cNvPr id="22" name="Straight Arrow Connector 21">
              <a:extLst>
                <a:ext uri="{FF2B5EF4-FFF2-40B4-BE49-F238E27FC236}">
                  <a16:creationId xmlns:a16="http://schemas.microsoft.com/office/drawing/2014/main" id="{BC8F0161-78FE-5242-9F35-43F7D6252E8E}"/>
                </a:ext>
              </a:extLst>
            </p:cNvPr>
            <p:cNvCxnSpPr>
              <a:stCxn id="21" idx="3"/>
            </p:cNvCxnSpPr>
            <p:nvPr/>
          </p:nvCxnSpPr>
          <p:spPr>
            <a:xfrm>
              <a:off x="1041277" y="3588323"/>
              <a:ext cx="276792"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30364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7" name="Group 6">
            <a:extLst>
              <a:ext uri="{FF2B5EF4-FFF2-40B4-BE49-F238E27FC236}">
                <a16:creationId xmlns:a16="http://schemas.microsoft.com/office/drawing/2014/main" id="{A10B084A-4232-4A13-A154-004D28C0E770}"/>
              </a:ext>
            </a:extLst>
          </p:cNvPr>
          <p:cNvGrpSpPr/>
          <p:nvPr/>
        </p:nvGrpSpPr>
        <p:grpSpPr>
          <a:xfrm>
            <a:off x="2406619" y="2435376"/>
            <a:ext cx="1358284" cy="1367161"/>
            <a:chOff x="798990" y="3142695"/>
            <a:chExt cx="1358284" cy="1367161"/>
          </a:xfrm>
        </p:grpSpPr>
        <p:sp>
          <p:nvSpPr>
            <p:cNvPr id="8" name="Oval 7">
              <a:extLst>
                <a:ext uri="{FF2B5EF4-FFF2-40B4-BE49-F238E27FC236}">
                  <a16:creationId xmlns:a16="http://schemas.microsoft.com/office/drawing/2014/main" id="{3A445462-2EA7-4A5C-81CE-11E3C2FFAB45}"/>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9" name="Oval 8">
              <a:extLst>
                <a:ext uri="{FF2B5EF4-FFF2-40B4-BE49-F238E27FC236}">
                  <a16:creationId xmlns:a16="http://schemas.microsoft.com/office/drawing/2014/main" id="{5DCE9425-0EFD-409B-8C6A-C5D047B7FE52}"/>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10" name="Group 9">
            <a:extLst>
              <a:ext uri="{FF2B5EF4-FFF2-40B4-BE49-F238E27FC236}">
                <a16:creationId xmlns:a16="http://schemas.microsoft.com/office/drawing/2014/main" id="{9F58DBEF-1EB0-4EEC-9ACF-C93E5030A485}"/>
              </a:ext>
            </a:extLst>
          </p:cNvPr>
          <p:cNvGrpSpPr/>
          <p:nvPr/>
        </p:nvGrpSpPr>
        <p:grpSpPr>
          <a:xfrm>
            <a:off x="1414101" y="3231297"/>
            <a:ext cx="1358284" cy="1367161"/>
            <a:chOff x="798990" y="3142695"/>
            <a:chExt cx="1358284" cy="1367161"/>
          </a:xfrm>
          <a:solidFill>
            <a:schemeClr val="bg1"/>
          </a:solidFill>
        </p:grpSpPr>
        <p:sp>
          <p:nvSpPr>
            <p:cNvPr id="11" name="Oval 10">
              <a:extLst>
                <a:ext uri="{FF2B5EF4-FFF2-40B4-BE49-F238E27FC236}">
                  <a16:creationId xmlns:a16="http://schemas.microsoft.com/office/drawing/2014/main" id="{64425106-BD7D-4647-95EF-CDF65AF7171E}"/>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2" name="Oval 11">
              <a:extLst>
                <a:ext uri="{FF2B5EF4-FFF2-40B4-BE49-F238E27FC236}">
                  <a16:creationId xmlns:a16="http://schemas.microsoft.com/office/drawing/2014/main" id="{32298C2C-2711-4631-9A7E-E27FAB9B2437}"/>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13" name="Rectangle 12">
            <a:extLst>
              <a:ext uri="{FF2B5EF4-FFF2-40B4-BE49-F238E27FC236}">
                <a16:creationId xmlns:a16="http://schemas.microsoft.com/office/drawing/2014/main" id="{D8BE7990-BDF7-40D0-89E5-6CBCABABD416}"/>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14" name="Group 13">
            <a:extLst>
              <a:ext uri="{FF2B5EF4-FFF2-40B4-BE49-F238E27FC236}">
                <a16:creationId xmlns:a16="http://schemas.microsoft.com/office/drawing/2014/main" id="{52DCBF98-C3BF-4A67-BA06-D13EF9A436EA}"/>
              </a:ext>
            </a:extLst>
          </p:cNvPr>
          <p:cNvGrpSpPr/>
          <p:nvPr/>
        </p:nvGrpSpPr>
        <p:grpSpPr>
          <a:xfrm>
            <a:off x="3363038" y="3247679"/>
            <a:ext cx="1358284" cy="1367161"/>
            <a:chOff x="798990" y="3142695"/>
            <a:chExt cx="1358284" cy="1367161"/>
          </a:xfrm>
        </p:grpSpPr>
        <p:sp>
          <p:nvSpPr>
            <p:cNvPr id="15" name="Oval 14">
              <a:extLst>
                <a:ext uri="{FF2B5EF4-FFF2-40B4-BE49-F238E27FC236}">
                  <a16:creationId xmlns:a16="http://schemas.microsoft.com/office/drawing/2014/main" id="{EDE88045-FA4E-4FC9-B647-B4E52A8325F0}"/>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6" name="Oval 15">
              <a:extLst>
                <a:ext uri="{FF2B5EF4-FFF2-40B4-BE49-F238E27FC236}">
                  <a16:creationId xmlns:a16="http://schemas.microsoft.com/office/drawing/2014/main" id="{9FBCE7FD-149F-4283-A1C2-382C41156DCB}"/>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17" name="Group 16">
            <a:extLst>
              <a:ext uri="{FF2B5EF4-FFF2-40B4-BE49-F238E27FC236}">
                <a16:creationId xmlns:a16="http://schemas.microsoft.com/office/drawing/2014/main" id="{748DBB20-648F-4367-B226-6C17E18BDE2B}"/>
              </a:ext>
            </a:extLst>
          </p:cNvPr>
          <p:cNvGrpSpPr/>
          <p:nvPr/>
        </p:nvGrpSpPr>
        <p:grpSpPr>
          <a:xfrm>
            <a:off x="4321486" y="2439949"/>
            <a:ext cx="1358284" cy="1367161"/>
            <a:chOff x="798990" y="3142695"/>
            <a:chExt cx="1358284" cy="1367161"/>
          </a:xfrm>
        </p:grpSpPr>
        <p:sp>
          <p:nvSpPr>
            <p:cNvPr id="18" name="Oval 17">
              <a:extLst>
                <a:ext uri="{FF2B5EF4-FFF2-40B4-BE49-F238E27FC236}">
                  <a16:creationId xmlns:a16="http://schemas.microsoft.com/office/drawing/2014/main" id="{C58E933A-7F6C-4030-AB55-7C40FD669767}"/>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19" name="Oval 18">
              <a:extLst>
                <a:ext uri="{FF2B5EF4-FFF2-40B4-BE49-F238E27FC236}">
                  <a16:creationId xmlns:a16="http://schemas.microsoft.com/office/drawing/2014/main" id="{E8B20C16-0971-4AE6-80E7-B7963D3679C4}"/>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20" name="Group 19">
            <a:extLst>
              <a:ext uri="{FF2B5EF4-FFF2-40B4-BE49-F238E27FC236}">
                <a16:creationId xmlns:a16="http://schemas.microsoft.com/office/drawing/2014/main" id="{6DC8F926-2BB3-4A29-983A-A617C86C6B71}"/>
              </a:ext>
            </a:extLst>
          </p:cNvPr>
          <p:cNvGrpSpPr/>
          <p:nvPr/>
        </p:nvGrpSpPr>
        <p:grpSpPr>
          <a:xfrm>
            <a:off x="5294473" y="3236791"/>
            <a:ext cx="1358284" cy="1367161"/>
            <a:chOff x="798990" y="3142695"/>
            <a:chExt cx="1358284" cy="1367161"/>
          </a:xfrm>
        </p:grpSpPr>
        <p:sp>
          <p:nvSpPr>
            <p:cNvPr id="21" name="Oval 20">
              <a:extLst>
                <a:ext uri="{FF2B5EF4-FFF2-40B4-BE49-F238E27FC236}">
                  <a16:creationId xmlns:a16="http://schemas.microsoft.com/office/drawing/2014/main" id="{7CCE07AC-53E6-4520-824C-9DD418CA0B70}"/>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22" name="Oval 21">
              <a:extLst>
                <a:ext uri="{FF2B5EF4-FFF2-40B4-BE49-F238E27FC236}">
                  <a16:creationId xmlns:a16="http://schemas.microsoft.com/office/drawing/2014/main" id="{FD786DEB-93BE-4DC2-B901-F913FBF80781}"/>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23" name="Group 22">
            <a:extLst>
              <a:ext uri="{FF2B5EF4-FFF2-40B4-BE49-F238E27FC236}">
                <a16:creationId xmlns:a16="http://schemas.microsoft.com/office/drawing/2014/main" id="{7A766CA1-A4C9-40BB-A27B-7643D25DCB40}"/>
              </a:ext>
            </a:extLst>
          </p:cNvPr>
          <p:cNvGrpSpPr/>
          <p:nvPr/>
        </p:nvGrpSpPr>
        <p:grpSpPr>
          <a:xfrm>
            <a:off x="6192728" y="2413901"/>
            <a:ext cx="1358284" cy="1367161"/>
            <a:chOff x="798990" y="3142695"/>
            <a:chExt cx="1358284" cy="1367161"/>
          </a:xfrm>
        </p:grpSpPr>
        <p:sp>
          <p:nvSpPr>
            <p:cNvPr id="24" name="Oval 23">
              <a:extLst>
                <a:ext uri="{FF2B5EF4-FFF2-40B4-BE49-F238E27FC236}">
                  <a16:creationId xmlns:a16="http://schemas.microsoft.com/office/drawing/2014/main" id="{7C3AFBAD-5E57-4F79-9355-013740458B94}"/>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25" name="Oval 24">
              <a:extLst>
                <a:ext uri="{FF2B5EF4-FFF2-40B4-BE49-F238E27FC236}">
                  <a16:creationId xmlns:a16="http://schemas.microsoft.com/office/drawing/2014/main" id="{2DC64254-BE19-4C7F-92E8-F2A8397D5D39}"/>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26" name="Rectangle 25">
            <a:extLst>
              <a:ext uri="{FF2B5EF4-FFF2-40B4-BE49-F238E27FC236}">
                <a16:creationId xmlns:a16="http://schemas.microsoft.com/office/drawing/2014/main" id="{1FDC62B4-CDFB-47EA-8443-70E6C54499B7}"/>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27" name="Rectangle 26">
            <a:extLst>
              <a:ext uri="{FF2B5EF4-FFF2-40B4-BE49-F238E27FC236}">
                <a16:creationId xmlns:a16="http://schemas.microsoft.com/office/drawing/2014/main" id="{B702CAFE-99A6-44EC-84FA-3C8E713CB339}"/>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28" name="Rectangle 27">
            <a:extLst>
              <a:ext uri="{FF2B5EF4-FFF2-40B4-BE49-F238E27FC236}">
                <a16:creationId xmlns:a16="http://schemas.microsoft.com/office/drawing/2014/main" id="{1CA9D777-05EB-4FD8-99BB-476B6BFC96E0}"/>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29" name="Rectangle 28">
            <a:extLst>
              <a:ext uri="{FF2B5EF4-FFF2-40B4-BE49-F238E27FC236}">
                <a16:creationId xmlns:a16="http://schemas.microsoft.com/office/drawing/2014/main" id="{7F0905CE-C8F6-46F2-B7CC-3B688BA3A98B}"/>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30" name="TextBox 29">
            <a:extLst>
              <a:ext uri="{FF2B5EF4-FFF2-40B4-BE49-F238E27FC236}">
                <a16:creationId xmlns:a16="http://schemas.microsoft.com/office/drawing/2014/main" id="{D6B690F1-AB00-4230-9D1C-0558CCC5E96F}"/>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31" name="TextBox 30">
            <a:extLst>
              <a:ext uri="{FF2B5EF4-FFF2-40B4-BE49-F238E27FC236}">
                <a16:creationId xmlns:a16="http://schemas.microsoft.com/office/drawing/2014/main" id="{70B21F19-EE99-4345-924D-978FA994EB42}"/>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32" name="TextBox 31">
            <a:extLst>
              <a:ext uri="{FF2B5EF4-FFF2-40B4-BE49-F238E27FC236}">
                <a16:creationId xmlns:a16="http://schemas.microsoft.com/office/drawing/2014/main" id="{8C940359-AC18-4CC2-83CF-7D2586A1EAF8}"/>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33" name="TextBox 32">
            <a:extLst>
              <a:ext uri="{FF2B5EF4-FFF2-40B4-BE49-F238E27FC236}">
                <a16:creationId xmlns:a16="http://schemas.microsoft.com/office/drawing/2014/main" id="{46BDB4A7-DE5C-42B3-AFCB-36F2530A00A3}"/>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34" name="TextBox 33">
            <a:extLst>
              <a:ext uri="{FF2B5EF4-FFF2-40B4-BE49-F238E27FC236}">
                <a16:creationId xmlns:a16="http://schemas.microsoft.com/office/drawing/2014/main" id="{AB5EF3ED-58CC-4310-93F4-813939A8F0B3}"/>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35" name="TextBox 34">
            <a:extLst>
              <a:ext uri="{FF2B5EF4-FFF2-40B4-BE49-F238E27FC236}">
                <a16:creationId xmlns:a16="http://schemas.microsoft.com/office/drawing/2014/main" id="{028E13BB-6D9C-4381-BBE9-6DDEDBE6D19F}"/>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spTree>
    <p:extLst>
      <p:ext uri="{BB962C8B-B14F-4D97-AF65-F5344CB8AC3E}">
        <p14:creationId xmlns:p14="http://schemas.microsoft.com/office/powerpoint/2010/main" val="264827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36" name="Group 35">
            <a:extLst>
              <a:ext uri="{FF2B5EF4-FFF2-40B4-BE49-F238E27FC236}">
                <a16:creationId xmlns:a16="http://schemas.microsoft.com/office/drawing/2014/main" id="{30304512-C5CD-4122-B5AF-0940984DC0D5}"/>
              </a:ext>
            </a:extLst>
          </p:cNvPr>
          <p:cNvGrpSpPr/>
          <p:nvPr/>
        </p:nvGrpSpPr>
        <p:grpSpPr>
          <a:xfrm>
            <a:off x="2406619" y="2435376"/>
            <a:ext cx="1358284" cy="1367161"/>
            <a:chOff x="798990" y="3142695"/>
            <a:chExt cx="1358284" cy="1367161"/>
          </a:xfrm>
        </p:grpSpPr>
        <p:sp>
          <p:nvSpPr>
            <p:cNvPr id="37" name="Oval 36">
              <a:extLst>
                <a:ext uri="{FF2B5EF4-FFF2-40B4-BE49-F238E27FC236}">
                  <a16:creationId xmlns:a16="http://schemas.microsoft.com/office/drawing/2014/main" id="{E1169C78-5CFA-4AFC-93AA-C847EF74A6ED}"/>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38" name="Oval 37">
              <a:extLst>
                <a:ext uri="{FF2B5EF4-FFF2-40B4-BE49-F238E27FC236}">
                  <a16:creationId xmlns:a16="http://schemas.microsoft.com/office/drawing/2014/main" id="{E1F4D171-F614-40DD-B404-9BFDD745FABE}"/>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39" name="Group 38">
            <a:extLst>
              <a:ext uri="{FF2B5EF4-FFF2-40B4-BE49-F238E27FC236}">
                <a16:creationId xmlns:a16="http://schemas.microsoft.com/office/drawing/2014/main" id="{1A5A18A1-D785-48B4-8BFD-141F82BAD3B7}"/>
              </a:ext>
            </a:extLst>
          </p:cNvPr>
          <p:cNvGrpSpPr/>
          <p:nvPr/>
        </p:nvGrpSpPr>
        <p:grpSpPr>
          <a:xfrm>
            <a:off x="1414101" y="3231297"/>
            <a:ext cx="1358284" cy="1367161"/>
            <a:chOff x="798990" y="3142695"/>
            <a:chExt cx="1358284" cy="1367161"/>
          </a:xfrm>
          <a:solidFill>
            <a:schemeClr val="bg1"/>
          </a:solidFill>
        </p:grpSpPr>
        <p:sp>
          <p:nvSpPr>
            <p:cNvPr id="40" name="Oval 39">
              <a:extLst>
                <a:ext uri="{FF2B5EF4-FFF2-40B4-BE49-F238E27FC236}">
                  <a16:creationId xmlns:a16="http://schemas.microsoft.com/office/drawing/2014/main" id="{FCCE9FE3-F4B2-4150-9C4A-5E359517B990}"/>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1" name="Oval 40">
              <a:extLst>
                <a:ext uri="{FF2B5EF4-FFF2-40B4-BE49-F238E27FC236}">
                  <a16:creationId xmlns:a16="http://schemas.microsoft.com/office/drawing/2014/main" id="{1E4E3BE8-840D-4A99-81C8-50629BA5643B}"/>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cxnSp>
        <p:nvCxnSpPr>
          <p:cNvPr id="42" name="Straight Connector 41">
            <a:extLst>
              <a:ext uri="{FF2B5EF4-FFF2-40B4-BE49-F238E27FC236}">
                <a16:creationId xmlns:a16="http://schemas.microsoft.com/office/drawing/2014/main" id="{2B71CC32-89AF-4729-8369-84D02B518A6C}"/>
              </a:ext>
            </a:extLst>
          </p:cNvPr>
          <p:cNvCxnSpPr>
            <a:cxnSpLocks/>
            <a:stCxn id="40" idx="4"/>
          </p:cNvCxnSpPr>
          <p:nvPr/>
        </p:nvCxnSpPr>
        <p:spPr>
          <a:xfrm>
            <a:off x="2093243" y="4598458"/>
            <a:ext cx="0" cy="332773"/>
          </a:xfrm>
          <a:prstGeom prst="line">
            <a:avLst/>
          </a:prstGeom>
          <a:ln w="3492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DE4A70C7-7818-4AB9-AFD4-63FF2C258E50}"/>
              </a:ext>
            </a:extLst>
          </p:cNvPr>
          <p:cNvSpPr/>
          <p:nvPr/>
        </p:nvSpPr>
        <p:spPr>
          <a:xfrm>
            <a:off x="1973713" y="4905309"/>
            <a:ext cx="247637" cy="227505"/>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4" name="Rectangle 43">
            <a:extLst>
              <a:ext uri="{FF2B5EF4-FFF2-40B4-BE49-F238E27FC236}">
                <a16:creationId xmlns:a16="http://schemas.microsoft.com/office/drawing/2014/main" id="{51E752FB-6641-44BE-BD23-333E630C001C}"/>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45" name="Group 44">
            <a:extLst>
              <a:ext uri="{FF2B5EF4-FFF2-40B4-BE49-F238E27FC236}">
                <a16:creationId xmlns:a16="http://schemas.microsoft.com/office/drawing/2014/main" id="{31B48A04-CAD2-4A65-AEAC-CBD38B058A6A}"/>
              </a:ext>
            </a:extLst>
          </p:cNvPr>
          <p:cNvGrpSpPr/>
          <p:nvPr/>
        </p:nvGrpSpPr>
        <p:grpSpPr>
          <a:xfrm>
            <a:off x="3363038" y="3247679"/>
            <a:ext cx="1358284" cy="1367161"/>
            <a:chOff x="798990" y="3142695"/>
            <a:chExt cx="1358284" cy="1367161"/>
          </a:xfrm>
        </p:grpSpPr>
        <p:sp>
          <p:nvSpPr>
            <p:cNvPr id="46" name="Oval 45">
              <a:extLst>
                <a:ext uri="{FF2B5EF4-FFF2-40B4-BE49-F238E27FC236}">
                  <a16:creationId xmlns:a16="http://schemas.microsoft.com/office/drawing/2014/main" id="{85A03BDD-643D-429D-ACC4-CB4B976CF8AC}"/>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7" name="Oval 46">
              <a:extLst>
                <a:ext uri="{FF2B5EF4-FFF2-40B4-BE49-F238E27FC236}">
                  <a16:creationId xmlns:a16="http://schemas.microsoft.com/office/drawing/2014/main" id="{1D3B1816-DF84-4E32-B5D4-F3001D6C54BE}"/>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48" name="Group 47">
            <a:extLst>
              <a:ext uri="{FF2B5EF4-FFF2-40B4-BE49-F238E27FC236}">
                <a16:creationId xmlns:a16="http://schemas.microsoft.com/office/drawing/2014/main" id="{D68E5656-F9A5-43E2-ABF7-8950D0A175AF}"/>
              </a:ext>
            </a:extLst>
          </p:cNvPr>
          <p:cNvGrpSpPr/>
          <p:nvPr/>
        </p:nvGrpSpPr>
        <p:grpSpPr>
          <a:xfrm>
            <a:off x="4321486" y="2439949"/>
            <a:ext cx="1358284" cy="1367161"/>
            <a:chOff x="798990" y="3142695"/>
            <a:chExt cx="1358284" cy="1367161"/>
          </a:xfrm>
        </p:grpSpPr>
        <p:sp>
          <p:nvSpPr>
            <p:cNvPr id="49" name="Oval 48">
              <a:extLst>
                <a:ext uri="{FF2B5EF4-FFF2-40B4-BE49-F238E27FC236}">
                  <a16:creationId xmlns:a16="http://schemas.microsoft.com/office/drawing/2014/main" id="{45A30340-A37A-4594-928F-9D8B8D33F5DA}"/>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0" name="Oval 49">
              <a:extLst>
                <a:ext uri="{FF2B5EF4-FFF2-40B4-BE49-F238E27FC236}">
                  <a16:creationId xmlns:a16="http://schemas.microsoft.com/office/drawing/2014/main" id="{E760FACC-C495-4C7E-BDB0-858B79297613}"/>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51" name="Group 50">
            <a:extLst>
              <a:ext uri="{FF2B5EF4-FFF2-40B4-BE49-F238E27FC236}">
                <a16:creationId xmlns:a16="http://schemas.microsoft.com/office/drawing/2014/main" id="{E886E142-659C-4A43-9FF7-0E6DD7D58264}"/>
              </a:ext>
            </a:extLst>
          </p:cNvPr>
          <p:cNvGrpSpPr/>
          <p:nvPr/>
        </p:nvGrpSpPr>
        <p:grpSpPr>
          <a:xfrm>
            <a:off x="5294473" y="3236791"/>
            <a:ext cx="1358284" cy="1367161"/>
            <a:chOff x="798990" y="3142695"/>
            <a:chExt cx="1358284" cy="1367161"/>
          </a:xfrm>
        </p:grpSpPr>
        <p:sp>
          <p:nvSpPr>
            <p:cNvPr id="52" name="Oval 51">
              <a:extLst>
                <a:ext uri="{FF2B5EF4-FFF2-40B4-BE49-F238E27FC236}">
                  <a16:creationId xmlns:a16="http://schemas.microsoft.com/office/drawing/2014/main" id="{63C9AABA-8E55-4FDD-B93D-6D72AA09276E}"/>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3" name="Oval 52">
              <a:extLst>
                <a:ext uri="{FF2B5EF4-FFF2-40B4-BE49-F238E27FC236}">
                  <a16:creationId xmlns:a16="http://schemas.microsoft.com/office/drawing/2014/main" id="{96515DB2-4049-4454-99CA-7CEA3439ED2E}"/>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54" name="Group 53">
            <a:extLst>
              <a:ext uri="{FF2B5EF4-FFF2-40B4-BE49-F238E27FC236}">
                <a16:creationId xmlns:a16="http://schemas.microsoft.com/office/drawing/2014/main" id="{0328C53B-3272-47C0-BBD1-8A621D85A041}"/>
              </a:ext>
            </a:extLst>
          </p:cNvPr>
          <p:cNvGrpSpPr/>
          <p:nvPr/>
        </p:nvGrpSpPr>
        <p:grpSpPr>
          <a:xfrm>
            <a:off x="6192728" y="2413901"/>
            <a:ext cx="1358284" cy="1367161"/>
            <a:chOff x="798990" y="3142695"/>
            <a:chExt cx="1358284" cy="1367161"/>
          </a:xfrm>
        </p:grpSpPr>
        <p:sp>
          <p:nvSpPr>
            <p:cNvPr id="55" name="Oval 54">
              <a:extLst>
                <a:ext uri="{FF2B5EF4-FFF2-40B4-BE49-F238E27FC236}">
                  <a16:creationId xmlns:a16="http://schemas.microsoft.com/office/drawing/2014/main" id="{67A231D3-399B-4D94-AB8C-A6C678792E74}"/>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6" name="Oval 55">
              <a:extLst>
                <a:ext uri="{FF2B5EF4-FFF2-40B4-BE49-F238E27FC236}">
                  <a16:creationId xmlns:a16="http://schemas.microsoft.com/office/drawing/2014/main" id="{B95AADF0-1B11-4537-BCA4-60196E22F5B0}"/>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57" name="Rectangle 56">
            <a:extLst>
              <a:ext uri="{FF2B5EF4-FFF2-40B4-BE49-F238E27FC236}">
                <a16:creationId xmlns:a16="http://schemas.microsoft.com/office/drawing/2014/main" id="{8CD5068E-030B-489F-8CB5-873E5463367D}"/>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8" name="Rectangle 57">
            <a:extLst>
              <a:ext uri="{FF2B5EF4-FFF2-40B4-BE49-F238E27FC236}">
                <a16:creationId xmlns:a16="http://schemas.microsoft.com/office/drawing/2014/main" id="{092ED0EB-6D06-4C0A-BCB1-04D15DC2BC14}"/>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9" name="Rectangle 58">
            <a:extLst>
              <a:ext uri="{FF2B5EF4-FFF2-40B4-BE49-F238E27FC236}">
                <a16:creationId xmlns:a16="http://schemas.microsoft.com/office/drawing/2014/main" id="{CEA6EB91-31A7-4E74-A560-372051E3A9B8}"/>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0" name="Rectangle 59">
            <a:extLst>
              <a:ext uri="{FF2B5EF4-FFF2-40B4-BE49-F238E27FC236}">
                <a16:creationId xmlns:a16="http://schemas.microsoft.com/office/drawing/2014/main" id="{6C972B86-9ECC-4474-8889-466A09FDDFEC}"/>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1" name="TextBox 60">
            <a:extLst>
              <a:ext uri="{FF2B5EF4-FFF2-40B4-BE49-F238E27FC236}">
                <a16:creationId xmlns:a16="http://schemas.microsoft.com/office/drawing/2014/main" id="{11D25947-B888-4F88-A852-3132E7D28A58}"/>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62" name="TextBox 61">
            <a:extLst>
              <a:ext uri="{FF2B5EF4-FFF2-40B4-BE49-F238E27FC236}">
                <a16:creationId xmlns:a16="http://schemas.microsoft.com/office/drawing/2014/main" id="{188B24B0-8251-4B9B-B535-B02502697CE9}"/>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63" name="TextBox 62">
            <a:extLst>
              <a:ext uri="{FF2B5EF4-FFF2-40B4-BE49-F238E27FC236}">
                <a16:creationId xmlns:a16="http://schemas.microsoft.com/office/drawing/2014/main" id="{04AAFF83-E180-46CD-81DC-811EF2AACE48}"/>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64" name="TextBox 63">
            <a:extLst>
              <a:ext uri="{FF2B5EF4-FFF2-40B4-BE49-F238E27FC236}">
                <a16:creationId xmlns:a16="http://schemas.microsoft.com/office/drawing/2014/main" id="{B8323E0F-DD05-47E9-94EA-6FD328A7910A}"/>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65" name="TextBox 64">
            <a:extLst>
              <a:ext uri="{FF2B5EF4-FFF2-40B4-BE49-F238E27FC236}">
                <a16:creationId xmlns:a16="http://schemas.microsoft.com/office/drawing/2014/main" id="{609EF576-19B6-41B4-9A28-AD0C36083710}"/>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66" name="TextBox 65">
            <a:extLst>
              <a:ext uri="{FF2B5EF4-FFF2-40B4-BE49-F238E27FC236}">
                <a16:creationId xmlns:a16="http://schemas.microsoft.com/office/drawing/2014/main" id="{90389D2D-3BFF-43DB-9334-EBC8A91798E5}"/>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sp>
        <p:nvSpPr>
          <p:cNvPr id="67" name="TextBox 66">
            <a:extLst>
              <a:ext uri="{FF2B5EF4-FFF2-40B4-BE49-F238E27FC236}">
                <a16:creationId xmlns:a16="http://schemas.microsoft.com/office/drawing/2014/main" id="{33F4A4BD-148F-4862-B708-05F51A634FDA}"/>
              </a:ext>
            </a:extLst>
          </p:cNvPr>
          <p:cNvSpPr txBox="1"/>
          <p:nvPr/>
        </p:nvSpPr>
        <p:spPr>
          <a:xfrm>
            <a:off x="1086556" y="5238082"/>
            <a:ext cx="2135521" cy="646331"/>
          </a:xfrm>
          <a:prstGeom prst="rect">
            <a:avLst/>
          </a:prstGeom>
          <a:noFill/>
        </p:spPr>
        <p:txBody>
          <a:bodyPr wrap="none" rtlCol="0">
            <a:spAutoFit/>
          </a:bodyPr>
          <a:lstStyle/>
          <a:p>
            <a:pPr algn="ctr">
              <a:defRPr/>
            </a:pPr>
            <a:r>
              <a:rPr lang="en-GB" sz="1200" dirty="0">
                <a:solidFill>
                  <a:srgbClr val="000000"/>
                </a:solidFill>
                <a:latin typeface="Arial" panose="020B0604020202020204"/>
              </a:rPr>
              <a:t>Develop protocol</a:t>
            </a:r>
          </a:p>
          <a:p>
            <a:pPr algn="ctr">
              <a:defRPr/>
            </a:pPr>
            <a:r>
              <a:rPr lang="en-GB" sz="1200" dirty="0">
                <a:solidFill>
                  <a:srgbClr val="000000"/>
                </a:solidFill>
                <a:latin typeface="Arial" panose="020B0604020202020204"/>
              </a:rPr>
              <a:t>Collaborative – Google Docs</a:t>
            </a:r>
          </a:p>
          <a:p>
            <a:pPr algn="ctr">
              <a:defRPr/>
            </a:pPr>
            <a:r>
              <a:rPr lang="en-GB" sz="1200" dirty="0">
                <a:solidFill>
                  <a:srgbClr val="000000"/>
                </a:solidFill>
                <a:latin typeface="Arial" panose="020B0604020202020204"/>
              </a:rPr>
              <a:t>Preregister before analyses </a:t>
            </a:r>
          </a:p>
        </p:txBody>
      </p:sp>
      <p:sp>
        <p:nvSpPr>
          <p:cNvPr id="2" name="Rectangle 1">
            <a:extLst>
              <a:ext uri="{FF2B5EF4-FFF2-40B4-BE49-F238E27FC236}">
                <a16:creationId xmlns:a16="http://schemas.microsoft.com/office/drawing/2014/main" id="{D2FFCBB9-BDE1-4F15-8F66-717C1BAC375E}"/>
              </a:ext>
            </a:extLst>
          </p:cNvPr>
          <p:cNvSpPr/>
          <p:nvPr/>
        </p:nvSpPr>
        <p:spPr>
          <a:xfrm>
            <a:off x="252524" y="6357735"/>
            <a:ext cx="7579310" cy="307777"/>
          </a:xfrm>
          <a:prstGeom prst="rect">
            <a:avLst/>
          </a:prstGeom>
        </p:spPr>
        <p:txBody>
          <a:bodyPr wrap="square">
            <a:spAutoFit/>
          </a:bodyPr>
          <a:lstStyle/>
          <a:p>
            <a:r>
              <a:rPr lang="en-GB" sz="1400" dirty="0">
                <a:latin typeface="Arial" panose="020B0604020202020204" pitchFamily="34" charset="0"/>
                <a:cs typeface="Arial" panose="020B0604020202020204" pitchFamily="34" charset="0"/>
                <a:hlinkClick r:id="rId2"/>
              </a:rPr>
              <a:t>https://github.com/opensafely/ics-research/tree/master/protocol</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120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35" name="Group 34">
            <a:extLst>
              <a:ext uri="{FF2B5EF4-FFF2-40B4-BE49-F238E27FC236}">
                <a16:creationId xmlns:a16="http://schemas.microsoft.com/office/drawing/2014/main" id="{5A827451-C22D-4B63-9889-EA1629894972}"/>
              </a:ext>
            </a:extLst>
          </p:cNvPr>
          <p:cNvGrpSpPr/>
          <p:nvPr/>
        </p:nvGrpSpPr>
        <p:grpSpPr>
          <a:xfrm>
            <a:off x="2406619" y="2435376"/>
            <a:ext cx="1358284" cy="1367161"/>
            <a:chOff x="798990" y="3142695"/>
            <a:chExt cx="1358284" cy="1367161"/>
          </a:xfrm>
        </p:grpSpPr>
        <p:sp>
          <p:nvSpPr>
            <p:cNvPr id="68" name="Oval 67">
              <a:extLst>
                <a:ext uri="{FF2B5EF4-FFF2-40B4-BE49-F238E27FC236}">
                  <a16:creationId xmlns:a16="http://schemas.microsoft.com/office/drawing/2014/main" id="{0B603BB1-44EA-4578-9BFC-663FD4E24A13}"/>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9" name="Oval 68">
              <a:extLst>
                <a:ext uri="{FF2B5EF4-FFF2-40B4-BE49-F238E27FC236}">
                  <a16:creationId xmlns:a16="http://schemas.microsoft.com/office/drawing/2014/main" id="{87702796-740F-44A4-A419-6B760564AD46}"/>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70" name="Group 69">
            <a:extLst>
              <a:ext uri="{FF2B5EF4-FFF2-40B4-BE49-F238E27FC236}">
                <a16:creationId xmlns:a16="http://schemas.microsoft.com/office/drawing/2014/main" id="{2171A519-1778-4D88-B034-5E63C9872936}"/>
              </a:ext>
            </a:extLst>
          </p:cNvPr>
          <p:cNvGrpSpPr/>
          <p:nvPr/>
        </p:nvGrpSpPr>
        <p:grpSpPr>
          <a:xfrm>
            <a:off x="1414101" y="3231297"/>
            <a:ext cx="1358284" cy="1367161"/>
            <a:chOff x="798990" y="3142695"/>
            <a:chExt cx="1358284" cy="1367161"/>
          </a:xfrm>
          <a:solidFill>
            <a:schemeClr val="bg1"/>
          </a:solidFill>
        </p:grpSpPr>
        <p:sp>
          <p:nvSpPr>
            <p:cNvPr id="71" name="Oval 70">
              <a:extLst>
                <a:ext uri="{FF2B5EF4-FFF2-40B4-BE49-F238E27FC236}">
                  <a16:creationId xmlns:a16="http://schemas.microsoft.com/office/drawing/2014/main" id="{05C597DC-3901-4E6F-9AE9-E0449AF77963}"/>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2" name="Oval 71">
              <a:extLst>
                <a:ext uri="{FF2B5EF4-FFF2-40B4-BE49-F238E27FC236}">
                  <a16:creationId xmlns:a16="http://schemas.microsoft.com/office/drawing/2014/main" id="{D6DBFE57-CDCB-4C78-8CA2-4D454DAE122C}"/>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73" name="Rectangle 72">
            <a:extLst>
              <a:ext uri="{FF2B5EF4-FFF2-40B4-BE49-F238E27FC236}">
                <a16:creationId xmlns:a16="http://schemas.microsoft.com/office/drawing/2014/main" id="{AB1C1D83-F276-4B7A-822B-A1CAB585B76F}"/>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74" name="Group 73">
            <a:extLst>
              <a:ext uri="{FF2B5EF4-FFF2-40B4-BE49-F238E27FC236}">
                <a16:creationId xmlns:a16="http://schemas.microsoft.com/office/drawing/2014/main" id="{446A5E32-3305-4131-B030-2315C4A13399}"/>
              </a:ext>
            </a:extLst>
          </p:cNvPr>
          <p:cNvGrpSpPr/>
          <p:nvPr/>
        </p:nvGrpSpPr>
        <p:grpSpPr>
          <a:xfrm>
            <a:off x="3363038" y="3247679"/>
            <a:ext cx="1358284" cy="1367161"/>
            <a:chOff x="798990" y="3142695"/>
            <a:chExt cx="1358284" cy="1367161"/>
          </a:xfrm>
        </p:grpSpPr>
        <p:sp>
          <p:nvSpPr>
            <p:cNvPr id="75" name="Oval 74">
              <a:extLst>
                <a:ext uri="{FF2B5EF4-FFF2-40B4-BE49-F238E27FC236}">
                  <a16:creationId xmlns:a16="http://schemas.microsoft.com/office/drawing/2014/main" id="{875E41D4-0A51-4074-9560-ADB0186BC094}"/>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6" name="Oval 75">
              <a:extLst>
                <a:ext uri="{FF2B5EF4-FFF2-40B4-BE49-F238E27FC236}">
                  <a16:creationId xmlns:a16="http://schemas.microsoft.com/office/drawing/2014/main" id="{183AF120-344D-41B8-B200-92FB339B2811}"/>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77" name="Group 76">
            <a:extLst>
              <a:ext uri="{FF2B5EF4-FFF2-40B4-BE49-F238E27FC236}">
                <a16:creationId xmlns:a16="http://schemas.microsoft.com/office/drawing/2014/main" id="{4DD9E28E-81F2-42EF-9118-73EDF36F1AEC}"/>
              </a:ext>
            </a:extLst>
          </p:cNvPr>
          <p:cNvGrpSpPr/>
          <p:nvPr/>
        </p:nvGrpSpPr>
        <p:grpSpPr>
          <a:xfrm>
            <a:off x="4321486" y="2439949"/>
            <a:ext cx="1358284" cy="1367161"/>
            <a:chOff x="798990" y="3142695"/>
            <a:chExt cx="1358284" cy="1367161"/>
          </a:xfrm>
        </p:grpSpPr>
        <p:sp>
          <p:nvSpPr>
            <p:cNvPr id="78" name="Oval 77">
              <a:extLst>
                <a:ext uri="{FF2B5EF4-FFF2-40B4-BE49-F238E27FC236}">
                  <a16:creationId xmlns:a16="http://schemas.microsoft.com/office/drawing/2014/main" id="{A8F38439-2C0F-4B96-8F6F-8B535D31D03A}"/>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9" name="Oval 78">
              <a:extLst>
                <a:ext uri="{FF2B5EF4-FFF2-40B4-BE49-F238E27FC236}">
                  <a16:creationId xmlns:a16="http://schemas.microsoft.com/office/drawing/2014/main" id="{165C9D31-5F96-4A42-BB7D-C403D4F9592F}"/>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80" name="Group 79">
            <a:extLst>
              <a:ext uri="{FF2B5EF4-FFF2-40B4-BE49-F238E27FC236}">
                <a16:creationId xmlns:a16="http://schemas.microsoft.com/office/drawing/2014/main" id="{46FB3A51-8542-491E-97ED-5BC861D3CCB7}"/>
              </a:ext>
            </a:extLst>
          </p:cNvPr>
          <p:cNvGrpSpPr/>
          <p:nvPr/>
        </p:nvGrpSpPr>
        <p:grpSpPr>
          <a:xfrm>
            <a:off x="5294473" y="3236791"/>
            <a:ext cx="1358284" cy="1367161"/>
            <a:chOff x="798990" y="3142695"/>
            <a:chExt cx="1358284" cy="1367161"/>
          </a:xfrm>
        </p:grpSpPr>
        <p:sp>
          <p:nvSpPr>
            <p:cNvPr id="81" name="Oval 80">
              <a:extLst>
                <a:ext uri="{FF2B5EF4-FFF2-40B4-BE49-F238E27FC236}">
                  <a16:creationId xmlns:a16="http://schemas.microsoft.com/office/drawing/2014/main" id="{FD459658-1453-416B-A952-A64D6D86737A}"/>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2" name="Oval 81">
              <a:extLst>
                <a:ext uri="{FF2B5EF4-FFF2-40B4-BE49-F238E27FC236}">
                  <a16:creationId xmlns:a16="http://schemas.microsoft.com/office/drawing/2014/main" id="{381D818F-A75B-498A-A3B5-0219E2F9A351}"/>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83" name="Group 82">
            <a:extLst>
              <a:ext uri="{FF2B5EF4-FFF2-40B4-BE49-F238E27FC236}">
                <a16:creationId xmlns:a16="http://schemas.microsoft.com/office/drawing/2014/main" id="{12E196B7-1AD7-445D-BA4C-4761F8D0DCE2}"/>
              </a:ext>
            </a:extLst>
          </p:cNvPr>
          <p:cNvGrpSpPr/>
          <p:nvPr/>
        </p:nvGrpSpPr>
        <p:grpSpPr>
          <a:xfrm>
            <a:off x="6192728" y="2413901"/>
            <a:ext cx="1358284" cy="1367161"/>
            <a:chOff x="798990" y="3142695"/>
            <a:chExt cx="1358284" cy="1367161"/>
          </a:xfrm>
        </p:grpSpPr>
        <p:sp>
          <p:nvSpPr>
            <p:cNvPr id="84" name="Oval 83">
              <a:extLst>
                <a:ext uri="{FF2B5EF4-FFF2-40B4-BE49-F238E27FC236}">
                  <a16:creationId xmlns:a16="http://schemas.microsoft.com/office/drawing/2014/main" id="{F9C68EEA-DAAA-4303-976C-61F413BB64B7}"/>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5" name="Oval 84">
              <a:extLst>
                <a:ext uri="{FF2B5EF4-FFF2-40B4-BE49-F238E27FC236}">
                  <a16:creationId xmlns:a16="http://schemas.microsoft.com/office/drawing/2014/main" id="{D1B4E19A-E3D5-482D-A812-CFDDA558C25B}"/>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86" name="Rectangle 85">
            <a:extLst>
              <a:ext uri="{FF2B5EF4-FFF2-40B4-BE49-F238E27FC236}">
                <a16:creationId xmlns:a16="http://schemas.microsoft.com/office/drawing/2014/main" id="{903BA9E1-F923-4352-8DE6-52807B0C0A7F}"/>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7" name="Rectangle 86">
            <a:extLst>
              <a:ext uri="{FF2B5EF4-FFF2-40B4-BE49-F238E27FC236}">
                <a16:creationId xmlns:a16="http://schemas.microsoft.com/office/drawing/2014/main" id="{D684539C-5C2F-4E34-9E40-A3C4FEFCF21B}"/>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8" name="Rectangle 87">
            <a:extLst>
              <a:ext uri="{FF2B5EF4-FFF2-40B4-BE49-F238E27FC236}">
                <a16:creationId xmlns:a16="http://schemas.microsoft.com/office/drawing/2014/main" id="{D6672E4F-26FF-4C6C-BF39-E0235FB2962F}"/>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9" name="Rectangle 88">
            <a:extLst>
              <a:ext uri="{FF2B5EF4-FFF2-40B4-BE49-F238E27FC236}">
                <a16:creationId xmlns:a16="http://schemas.microsoft.com/office/drawing/2014/main" id="{547C1FB5-6F64-4F17-98EB-777CDA440382}"/>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90" name="TextBox 89">
            <a:extLst>
              <a:ext uri="{FF2B5EF4-FFF2-40B4-BE49-F238E27FC236}">
                <a16:creationId xmlns:a16="http://schemas.microsoft.com/office/drawing/2014/main" id="{9D02E97F-57A0-4682-B49C-B28A182063F5}"/>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91" name="TextBox 90">
            <a:extLst>
              <a:ext uri="{FF2B5EF4-FFF2-40B4-BE49-F238E27FC236}">
                <a16:creationId xmlns:a16="http://schemas.microsoft.com/office/drawing/2014/main" id="{E0898148-13A4-4C80-AC57-2484B413A28B}"/>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92" name="TextBox 91">
            <a:extLst>
              <a:ext uri="{FF2B5EF4-FFF2-40B4-BE49-F238E27FC236}">
                <a16:creationId xmlns:a16="http://schemas.microsoft.com/office/drawing/2014/main" id="{0FD1CABC-1E3A-48E7-8CCF-24F799D61331}"/>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93" name="TextBox 92">
            <a:extLst>
              <a:ext uri="{FF2B5EF4-FFF2-40B4-BE49-F238E27FC236}">
                <a16:creationId xmlns:a16="http://schemas.microsoft.com/office/drawing/2014/main" id="{DF3B3348-46C3-4910-AF94-505665550A81}"/>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94" name="TextBox 93">
            <a:extLst>
              <a:ext uri="{FF2B5EF4-FFF2-40B4-BE49-F238E27FC236}">
                <a16:creationId xmlns:a16="http://schemas.microsoft.com/office/drawing/2014/main" id="{C237B339-5EBE-4B8E-B2C2-2D12144D7A91}"/>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95" name="TextBox 94">
            <a:extLst>
              <a:ext uri="{FF2B5EF4-FFF2-40B4-BE49-F238E27FC236}">
                <a16:creationId xmlns:a16="http://schemas.microsoft.com/office/drawing/2014/main" id="{D2CFBAE9-5D6E-4BB7-B157-D6B8479C1755}"/>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grpSp>
        <p:nvGrpSpPr>
          <p:cNvPr id="96" name="Group 95">
            <a:extLst>
              <a:ext uri="{FF2B5EF4-FFF2-40B4-BE49-F238E27FC236}">
                <a16:creationId xmlns:a16="http://schemas.microsoft.com/office/drawing/2014/main" id="{DCFB2E4D-596F-43C2-AA02-48BB46A9C14E}"/>
              </a:ext>
            </a:extLst>
          </p:cNvPr>
          <p:cNvGrpSpPr/>
          <p:nvPr/>
        </p:nvGrpSpPr>
        <p:grpSpPr>
          <a:xfrm rot="10800000">
            <a:off x="2956159" y="1886932"/>
            <a:ext cx="247637" cy="534715"/>
            <a:chOff x="1991151" y="4774598"/>
            <a:chExt cx="247637" cy="534715"/>
          </a:xfrm>
          <a:solidFill>
            <a:schemeClr val="tx2"/>
          </a:solidFill>
        </p:grpSpPr>
        <p:cxnSp>
          <p:nvCxnSpPr>
            <p:cNvPr id="97" name="Straight Connector 96">
              <a:extLst>
                <a:ext uri="{FF2B5EF4-FFF2-40B4-BE49-F238E27FC236}">
                  <a16:creationId xmlns:a16="http://schemas.microsoft.com/office/drawing/2014/main" id="{2ECC1540-D92E-48C2-A0DC-001ADA74548B}"/>
                </a:ext>
              </a:extLst>
            </p:cNvPr>
            <p:cNvCxnSpPr>
              <a:cxnSpLocks/>
            </p:cNvCxnSpPr>
            <p:nvPr/>
          </p:nvCxnSpPr>
          <p:spPr>
            <a:xfrm rot="10800000" flipH="1" flipV="1">
              <a:off x="2109186" y="4774598"/>
              <a:ext cx="1" cy="318854"/>
            </a:xfrm>
            <a:prstGeom prst="line">
              <a:avLst/>
            </a:prstGeom>
            <a:grpFill/>
            <a:ln w="3492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BC7BA2DC-DEAD-4E08-8A17-08D8EBFA43F0}"/>
                </a:ext>
              </a:extLst>
            </p:cNvPr>
            <p:cNvSpPr/>
            <p:nvPr/>
          </p:nvSpPr>
          <p:spPr>
            <a:xfrm>
              <a:off x="1991151" y="5081808"/>
              <a:ext cx="247637" cy="22750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pic>
        <p:nvPicPr>
          <p:cNvPr id="99" name="Graphic 98" descr="Cloud Computing">
            <a:extLst>
              <a:ext uri="{FF2B5EF4-FFF2-40B4-BE49-F238E27FC236}">
                <a16:creationId xmlns:a16="http://schemas.microsoft.com/office/drawing/2014/main" id="{ABD400D4-7B84-4C49-B17A-BFF57ED16D5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2588" t="18406" r="62819" b="55462"/>
          <a:stretch/>
        </p:blipFill>
        <p:spPr>
          <a:xfrm rot="3258451">
            <a:off x="1824721" y="1238700"/>
            <a:ext cx="379834" cy="410752"/>
          </a:xfrm>
          <a:prstGeom prst="rect">
            <a:avLst/>
          </a:prstGeom>
        </p:spPr>
      </p:pic>
      <p:pic>
        <p:nvPicPr>
          <p:cNvPr id="100" name="Graphic 99" descr="Cloud Computing">
            <a:extLst>
              <a:ext uri="{FF2B5EF4-FFF2-40B4-BE49-F238E27FC236}">
                <a16:creationId xmlns:a16="http://schemas.microsoft.com/office/drawing/2014/main" id="{23AE923E-7941-4A35-AD25-F704CD314A7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0238" t="44623" r="15513" b="30724"/>
          <a:stretch/>
        </p:blipFill>
        <p:spPr>
          <a:xfrm rot="3142674">
            <a:off x="1795238" y="1514606"/>
            <a:ext cx="386559" cy="393017"/>
          </a:xfrm>
          <a:prstGeom prst="rect">
            <a:avLst/>
          </a:prstGeom>
        </p:spPr>
      </p:pic>
      <p:sp>
        <p:nvSpPr>
          <p:cNvPr id="101" name="TextBox 100">
            <a:extLst>
              <a:ext uri="{FF2B5EF4-FFF2-40B4-BE49-F238E27FC236}">
                <a16:creationId xmlns:a16="http://schemas.microsoft.com/office/drawing/2014/main" id="{16205B48-BAE6-4A1C-8D31-DD3D4E7444F9}"/>
              </a:ext>
            </a:extLst>
          </p:cNvPr>
          <p:cNvSpPr txBox="1"/>
          <p:nvPr/>
        </p:nvSpPr>
        <p:spPr>
          <a:xfrm>
            <a:off x="2322333" y="1204144"/>
            <a:ext cx="4385688" cy="646331"/>
          </a:xfrm>
          <a:prstGeom prst="rect">
            <a:avLst/>
          </a:prstGeom>
          <a:noFill/>
        </p:spPr>
        <p:txBody>
          <a:bodyPr wrap="none" rtlCol="0">
            <a:spAutoFit/>
          </a:bodyPr>
          <a:lstStyle/>
          <a:p>
            <a:pPr>
              <a:defRPr/>
            </a:pPr>
            <a:r>
              <a:rPr lang="en-GB" sz="1200" dirty="0">
                <a:solidFill>
                  <a:srgbClr val="000000"/>
                </a:solidFill>
                <a:latin typeface="Arial" panose="020B0604020202020204"/>
              </a:rPr>
              <a:t>Develop codelists  - two reviewers </a:t>
            </a:r>
          </a:p>
          <a:p>
            <a:pPr>
              <a:defRPr/>
            </a:pPr>
            <a:r>
              <a:rPr lang="en-GB" sz="1200" dirty="0">
                <a:solidFill>
                  <a:srgbClr val="000000"/>
                </a:solidFill>
                <a:latin typeface="Arial" panose="020B0604020202020204"/>
              </a:rPr>
              <a:t>Upload to new web-based codelist tool (OpenCodelists) </a:t>
            </a:r>
          </a:p>
          <a:p>
            <a:pPr>
              <a:defRPr/>
            </a:pPr>
            <a:r>
              <a:rPr lang="en-GB" sz="1200" dirty="0">
                <a:solidFill>
                  <a:srgbClr val="000000"/>
                </a:solidFill>
                <a:latin typeface="Arial" panose="020B0604020202020204"/>
              </a:rPr>
              <a:t>Version control, searchable, no manual download and storage</a:t>
            </a:r>
          </a:p>
        </p:txBody>
      </p:sp>
      <p:grpSp>
        <p:nvGrpSpPr>
          <p:cNvPr id="104" name="Group 103">
            <a:extLst>
              <a:ext uri="{FF2B5EF4-FFF2-40B4-BE49-F238E27FC236}">
                <a16:creationId xmlns:a16="http://schemas.microsoft.com/office/drawing/2014/main" id="{79C827C3-EACD-4972-9D4E-54D0947144DE}"/>
              </a:ext>
            </a:extLst>
          </p:cNvPr>
          <p:cNvGrpSpPr/>
          <p:nvPr/>
        </p:nvGrpSpPr>
        <p:grpSpPr>
          <a:xfrm>
            <a:off x="378510" y="884677"/>
            <a:ext cx="1367161" cy="1367161"/>
            <a:chOff x="358132" y="885056"/>
            <a:chExt cx="1367161" cy="1367161"/>
          </a:xfrm>
        </p:grpSpPr>
        <p:pic>
          <p:nvPicPr>
            <p:cNvPr id="105" name="Graphic 104" descr="Cloud">
              <a:extLst>
                <a:ext uri="{FF2B5EF4-FFF2-40B4-BE49-F238E27FC236}">
                  <a16:creationId xmlns:a16="http://schemas.microsoft.com/office/drawing/2014/main" id="{3C83322C-A6AB-4BD5-BE71-22407441F9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32" y="885056"/>
              <a:ext cx="1367161" cy="1367161"/>
            </a:xfrm>
            <a:prstGeom prst="rect">
              <a:avLst/>
            </a:prstGeom>
          </p:spPr>
        </p:pic>
        <p:sp>
          <p:nvSpPr>
            <p:cNvPr id="106" name="TextBox 105">
              <a:extLst>
                <a:ext uri="{FF2B5EF4-FFF2-40B4-BE49-F238E27FC236}">
                  <a16:creationId xmlns:a16="http://schemas.microsoft.com/office/drawing/2014/main" id="{90FA0712-7196-4FCC-A91F-F6D2BF872A5F}"/>
                </a:ext>
              </a:extLst>
            </p:cNvPr>
            <p:cNvSpPr txBox="1"/>
            <p:nvPr/>
          </p:nvSpPr>
          <p:spPr>
            <a:xfrm>
              <a:off x="424749" y="1568256"/>
              <a:ext cx="1271502" cy="276999"/>
            </a:xfrm>
            <a:prstGeom prst="rect">
              <a:avLst/>
            </a:prstGeom>
            <a:noFill/>
          </p:spPr>
          <p:txBody>
            <a:bodyPr wrap="none" rtlCol="0">
              <a:spAutoFit/>
            </a:bodyPr>
            <a:lstStyle/>
            <a:p>
              <a:pPr>
                <a:defRPr/>
              </a:pPr>
              <a:r>
                <a:rPr lang="en-GB" sz="1200" b="1" dirty="0">
                  <a:solidFill>
                    <a:srgbClr val="004550"/>
                  </a:solidFill>
                  <a:latin typeface="Arial" panose="020B0604020202020204"/>
                </a:rPr>
                <a:t>OpenCodelists</a:t>
              </a:r>
            </a:p>
          </p:txBody>
        </p:sp>
      </p:grpSp>
      <p:sp>
        <p:nvSpPr>
          <p:cNvPr id="2" name="Rectangle 1">
            <a:extLst>
              <a:ext uri="{FF2B5EF4-FFF2-40B4-BE49-F238E27FC236}">
                <a16:creationId xmlns:a16="http://schemas.microsoft.com/office/drawing/2014/main" id="{40F89947-0735-4B29-920B-00B538BB93FF}"/>
              </a:ext>
            </a:extLst>
          </p:cNvPr>
          <p:cNvSpPr/>
          <p:nvPr/>
        </p:nvSpPr>
        <p:spPr>
          <a:xfrm>
            <a:off x="5023014" y="5620082"/>
            <a:ext cx="3399200" cy="369332"/>
          </a:xfrm>
          <a:prstGeom prst="rect">
            <a:avLst/>
          </a:prstGeom>
        </p:spPr>
        <p:txBody>
          <a:bodyPr wrap="none">
            <a:spAutoFit/>
          </a:bodyPr>
          <a:lstStyle/>
          <a:p>
            <a:r>
              <a:rPr lang="en-GB" dirty="0">
                <a:latin typeface="Arial" panose="020B0604020202020204" pitchFamily="34" charset="0"/>
                <a:cs typeface="Arial" panose="020B0604020202020204" pitchFamily="34" charset="0"/>
                <a:hlinkClick r:id="rId8"/>
              </a:rPr>
              <a:t>https://codelists.opensafely.org/</a:t>
            </a:r>
            <a:endParaRPr lang="en-GB"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8B5326A-1590-4B0F-B18D-6BCE40687453}"/>
              </a:ext>
            </a:extLst>
          </p:cNvPr>
          <p:cNvPicPr>
            <a:picLocks noChangeAspect="1"/>
          </p:cNvPicPr>
          <p:nvPr/>
        </p:nvPicPr>
        <p:blipFill rotWithShape="1">
          <a:blip r:embed="rId9"/>
          <a:srcRect r="4213" b="26904"/>
          <a:stretch/>
        </p:blipFill>
        <p:spPr>
          <a:xfrm>
            <a:off x="1802340" y="4852909"/>
            <a:ext cx="3068239" cy="1609449"/>
          </a:xfrm>
          <a:prstGeom prst="rect">
            <a:avLst/>
          </a:prstGeom>
          <a:ln>
            <a:solidFill>
              <a:schemeClr val="tx2"/>
            </a:solidFill>
          </a:ln>
        </p:spPr>
      </p:pic>
    </p:spTree>
    <p:extLst>
      <p:ext uri="{BB962C8B-B14F-4D97-AF65-F5344CB8AC3E}">
        <p14:creationId xmlns:p14="http://schemas.microsoft.com/office/powerpoint/2010/main" val="265415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35" name="Group 34">
            <a:extLst>
              <a:ext uri="{FF2B5EF4-FFF2-40B4-BE49-F238E27FC236}">
                <a16:creationId xmlns:a16="http://schemas.microsoft.com/office/drawing/2014/main" id="{30B979D1-235B-45D9-85A2-1EA80494529A}"/>
              </a:ext>
            </a:extLst>
          </p:cNvPr>
          <p:cNvGrpSpPr/>
          <p:nvPr/>
        </p:nvGrpSpPr>
        <p:grpSpPr>
          <a:xfrm>
            <a:off x="2406619" y="2435376"/>
            <a:ext cx="1358284" cy="1367161"/>
            <a:chOff x="798990" y="3142695"/>
            <a:chExt cx="1358284" cy="1367161"/>
          </a:xfrm>
        </p:grpSpPr>
        <p:sp>
          <p:nvSpPr>
            <p:cNvPr id="68" name="Oval 67">
              <a:extLst>
                <a:ext uri="{FF2B5EF4-FFF2-40B4-BE49-F238E27FC236}">
                  <a16:creationId xmlns:a16="http://schemas.microsoft.com/office/drawing/2014/main" id="{1A1443EC-0D48-407D-B349-DC347EA3929D}"/>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9" name="Oval 68">
              <a:extLst>
                <a:ext uri="{FF2B5EF4-FFF2-40B4-BE49-F238E27FC236}">
                  <a16:creationId xmlns:a16="http://schemas.microsoft.com/office/drawing/2014/main" id="{61556C15-BB49-419C-B460-8E5A563C42EE}"/>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70" name="Group 69">
            <a:extLst>
              <a:ext uri="{FF2B5EF4-FFF2-40B4-BE49-F238E27FC236}">
                <a16:creationId xmlns:a16="http://schemas.microsoft.com/office/drawing/2014/main" id="{90D7DC80-39B4-4318-A5E6-EB9EDE5B150C}"/>
              </a:ext>
            </a:extLst>
          </p:cNvPr>
          <p:cNvGrpSpPr/>
          <p:nvPr/>
        </p:nvGrpSpPr>
        <p:grpSpPr>
          <a:xfrm>
            <a:off x="1414101" y="3231297"/>
            <a:ext cx="1358284" cy="1367161"/>
            <a:chOff x="798990" y="3142695"/>
            <a:chExt cx="1358284" cy="1367161"/>
          </a:xfrm>
          <a:solidFill>
            <a:schemeClr val="bg1"/>
          </a:solidFill>
        </p:grpSpPr>
        <p:sp>
          <p:nvSpPr>
            <p:cNvPr id="71" name="Oval 70">
              <a:extLst>
                <a:ext uri="{FF2B5EF4-FFF2-40B4-BE49-F238E27FC236}">
                  <a16:creationId xmlns:a16="http://schemas.microsoft.com/office/drawing/2014/main" id="{A7F3A6CE-49BC-4BCC-A97A-7CCFFFE54A1B}"/>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2" name="Oval 71">
              <a:extLst>
                <a:ext uri="{FF2B5EF4-FFF2-40B4-BE49-F238E27FC236}">
                  <a16:creationId xmlns:a16="http://schemas.microsoft.com/office/drawing/2014/main" id="{9C82F6B9-5FC1-4404-AC70-B8E4F12D715B}"/>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73" name="Rectangle 72">
            <a:extLst>
              <a:ext uri="{FF2B5EF4-FFF2-40B4-BE49-F238E27FC236}">
                <a16:creationId xmlns:a16="http://schemas.microsoft.com/office/drawing/2014/main" id="{B241EF23-6C52-4C04-9C28-193E744EE6E0}"/>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74" name="Group 73">
            <a:extLst>
              <a:ext uri="{FF2B5EF4-FFF2-40B4-BE49-F238E27FC236}">
                <a16:creationId xmlns:a16="http://schemas.microsoft.com/office/drawing/2014/main" id="{A9ACC48A-0BEF-4567-951D-7EF97F3DCEBC}"/>
              </a:ext>
            </a:extLst>
          </p:cNvPr>
          <p:cNvGrpSpPr/>
          <p:nvPr/>
        </p:nvGrpSpPr>
        <p:grpSpPr>
          <a:xfrm>
            <a:off x="3363038" y="3247679"/>
            <a:ext cx="1358284" cy="1367161"/>
            <a:chOff x="798990" y="3142695"/>
            <a:chExt cx="1358284" cy="1367161"/>
          </a:xfrm>
        </p:grpSpPr>
        <p:sp>
          <p:nvSpPr>
            <p:cNvPr id="75" name="Oval 74">
              <a:extLst>
                <a:ext uri="{FF2B5EF4-FFF2-40B4-BE49-F238E27FC236}">
                  <a16:creationId xmlns:a16="http://schemas.microsoft.com/office/drawing/2014/main" id="{FCE97E22-C92A-45E2-9D6E-874872F14145}"/>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6" name="Oval 75">
              <a:extLst>
                <a:ext uri="{FF2B5EF4-FFF2-40B4-BE49-F238E27FC236}">
                  <a16:creationId xmlns:a16="http://schemas.microsoft.com/office/drawing/2014/main" id="{F6F472C2-4CF4-49A2-978B-DC617851F524}"/>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77" name="Group 76">
            <a:extLst>
              <a:ext uri="{FF2B5EF4-FFF2-40B4-BE49-F238E27FC236}">
                <a16:creationId xmlns:a16="http://schemas.microsoft.com/office/drawing/2014/main" id="{EB0D898C-DD47-412F-BE35-FF6812127DE1}"/>
              </a:ext>
            </a:extLst>
          </p:cNvPr>
          <p:cNvGrpSpPr/>
          <p:nvPr/>
        </p:nvGrpSpPr>
        <p:grpSpPr>
          <a:xfrm>
            <a:off x="4321486" y="2439949"/>
            <a:ext cx="1358284" cy="1367161"/>
            <a:chOff x="798990" y="3142695"/>
            <a:chExt cx="1358284" cy="1367161"/>
          </a:xfrm>
        </p:grpSpPr>
        <p:sp>
          <p:nvSpPr>
            <p:cNvPr id="78" name="Oval 77">
              <a:extLst>
                <a:ext uri="{FF2B5EF4-FFF2-40B4-BE49-F238E27FC236}">
                  <a16:creationId xmlns:a16="http://schemas.microsoft.com/office/drawing/2014/main" id="{94DD21C3-B7F2-403D-AC0B-90D0666DB9B9}"/>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79" name="Oval 78">
              <a:extLst>
                <a:ext uri="{FF2B5EF4-FFF2-40B4-BE49-F238E27FC236}">
                  <a16:creationId xmlns:a16="http://schemas.microsoft.com/office/drawing/2014/main" id="{26E468F3-71FA-4451-8F8F-28E57AB93A84}"/>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80" name="Group 79">
            <a:extLst>
              <a:ext uri="{FF2B5EF4-FFF2-40B4-BE49-F238E27FC236}">
                <a16:creationId xmlns:a16="http://schemas.microsoft.com/office/drawing/2014/main" id="{4C3C0548-6AB4-4F20-BE77-83A126ADD373}"/>
              </a:ext>
            </a:extLst>
          </p:cNvPr>
          <p:cNvGrpSpPr/>
          <p:nvPr/>
        </p:nvGrpSpPr>
        <p:grpSpPr>
          <a:xfrm>
            <a:off x="5294473" y="3236791"/>
            <a:ext cx="1358284" cy="1367161"/>
            <a:chOff x="798990" y="3142695"/>
            <a:chExt cx="1358284" cy="1367161"/>
          </a:xfrm>
        </p:grpSpPr>
        <p:sp>
          <p:nvSpPr>
            <p:cNvPr id="81" name="Oval 80">
              <a:extLst>
                <a:ext uri="{FF2B5EF4-FFF2-40B4-BE49-F238E27FC236}">
                  <a16:creationId xmlns:a16="http://schemas.microsoft.com/office/drawing/2014/main" id="{16DFB6F3-0E35-4EAB-B9E0-8C0975F0CF34}"/>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2" name="Oval 81">
              <a:extLst>
                <a:ext uri="{FF2B5EF4-FFF2-40B4-BE49-F238E27FC236}">
                  <a16:creationId xmlns:a16="http://schemas.microsoft.com/office/drawing/2014/main" id="{06EE1421-1867-4611-8E18-A37318796D54}"/>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83" name="Group 82">
            <a:extLst>
              <a:ext uri="{FF2B5EF4-FFF2-40B4-BE49-F238E27FC236}">
                <a16:creationId xmlns:a16="http://schemas.microsoft.com/office/drawing/2014/main" id="{D0D30B6E-2A73-4829-B20E-0A974B781477}"/>
              </a:ext>
            </a:extLst>
          </p:cNvPr>
          <p:cNvGrpSpPr/>
          <p:nvPr/>
        </p:nvGrpSpPr>
        <p:grpSpPr>
          <a:xfrm>
            <a:off x="6192728" y="2413901"/>
            <a:ext cx="1358284" cy="1367161"/>
            <a:chOff x="798990" y="3142695"/>
            <a:chExt cx="1358284" cy="1367161"/>
          </a:xfrm>
        </p:grpSpPr>
        <p:sp>
          <p:nvSpPr>
            <p:cNvPr id="84" name="Oval 83">
              <a:extLst>
                <a:ext uri="{FF2B5EF4-FFF2-40B4-BE49-F238E27FC236}">
                  <a16:creationId xmlns:a16="http://schemas.microsoft.com/office/drawing/2014/main" id="{56789CD5-4952-40FE-965A-436774B3DF83}"/>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5" name="Oval 84">
              <a:extLst>
                <a:ext uri="{FF2B5EF4-FFF2-40B4-BE49-F238E27FC236}">
                  <a16:creationId xmlns:a16="http://schemas.microsoft.com/office/drawing/2014/main" id="{27338D06-7E94-4BA8-B71C-951D95B1937B}"/>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86" name="Rectangle 85">
            <a:extLst>
              <a:ext uri="{FF2B5EF4-FFF2-40B4-BE49-F238E27FC236}">
                <a16:creationId xmlns:a16="http://schemas.microsoft.com/office/drawing/2014/main" id="{AEF137AE-1D5D-4921-94BC-A88BA618CD5C}"/>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7" name="Rectangle 86">
            <a:extLst>
              <a:ext uri="{FF2B5EF4-FFF2-40B4-BE49-F238E27FC236}">
                <a16:creationId xmlns:a16="http://schemas.microsoft.com/office/drawing/2014/main" id="{532CF167-055C-4159-9879-FE9539B5CC46}"/>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8" name="Rectangle 87">
            <a:extLst>
              <a:ext uri="{FF2B5EF4-FFF2-40B4-BE49-F238E27FC236}">
                <a16:creationId xmlns:a16="http://schemas.microsoft.com/office/drawing/2014/main" id="{70E74C23-BD80-4EFD-8E8C-5AB1552E2355}"/>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89" name="Rectangle 88">
            <a:extLst>
              <a:ext uri="{FF2B5EF4-FFF2-40B4-BE49-F238E27FC236}">
                <a16:creationId xmlns:a16="http://schemas.microsoft.com/office/drawing/2014/main" id="{84A62689-1781-4078-8B19-620EFFB60726}"/>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90" name="TextBox 89">
            <a:extLst>
              <a:ext uri="{FF2B5EF4-FFF2-40B4-BE49-F238E27FC236}">
                <a16:creationId xmlns:a16="http://schemas.microsoft.com/office/drawing/2014/main" id="{2CBCE732-B23E-4546-ACDB-0365DD487DEC}"/>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91" name="TextBox 90">
            <a:extLst>
              <a:ext uri="{FF2B5EF4-FFF2-40B4-BE49-F238E27FC236}">
                <a16:creationId xmlns:a16="http://schemas.microsoft.com/office/drawing/2014/main" id="{EEB8F086-90AC-4A89-AA29-CE2C68CA58C1}"/>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92" name="TextBox 91">
            <a:extLst>
              <a:ext uri="{FF2B5EF4-FFF2-40B4-BE49-F238E27FC236}">
                <a16:creationId xmlns:a16="http://schemas.microsoft.com/office/drawing/2014/main" id="{8C5C875B-B536-4672-8453-63E75FE51024}"/>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93" name="TextBox 92">
            <a:extLst>
              <a:ext uri="{FF2B5EF4-FFF2-40B4-BE49-F238E27FC236}">
                <a16:creationId xmlns:a16="http://schemas.microsoft.com/office/drawing/2014/main" id="{60994C06-4BBA-4026-9348-34BF10D32808}"/>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94" name="TextBox 93">
            <a:extLst>
              <a:ext uri="{FF2B5EF4-FFF2-40B4-BE49-F238E27FC236}">
                <a16:creationId xmlns:a16="http://schemas.microsoft.com/office/drawing/2014/main" id="{0A4FC571-54A2-4507-96E0-3998E7345FA2}"/>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95" name="TextBox 94">
            <a:extLst>
              <a:ext uri="{FF2B5EF4-FFF2-40B4-BE49-F238E27FC236}">
                <a16:creationId xmlns:a16="http://schemas.microsoft.com/office/drawing/2014/main" id="{AA765FC8-4440-44C7-91A6-C80AFD52E6FF}"/>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grpSp>
        <p:nvGrpSpPr>
          <p:cNvPr id="96" name="Group 95">
            <a:extLst>
              <a:ext uri="{FF2B5EF4-FFF2-40B4-BE49-F238E27FC236}">
                <a16:creationId xmlns:a16="http://schemas.microsoft.com/office/drawing/2014/main" id="{6913E1CA-684A-4502-A62C-FD7821968D92}"/>
              </a:ext>
            </a:extLst>
          </p:cNvPr>
          <p:cNvGrpSpPr/>
          <p:nvPr/>
        </p:nvGrpSpPr>
        <p:grpSpPr>
          <a:xfrm>
            <a:off x="3918361" y="4614838"/>
            <a:ext cx="247637" cy="541646"/>
            <a:chOff x="1985366" y="4774599"/>
            <a:chExt cx="247637" cy="541646"/>
          </a:xfrm>
          <a:solidFill>
            <a:schemeClr val="accent3"/>
          </a:solidFill>
        </p:grpSpPr>
        <p:cxnSp>
          <p:nvCxnSpPr>
            <p:cNvPr id="97" name="Straight Connector 96">
              <a:extLst>
                <a:ext uri="{FF2B5EF4-FFF2-40B4-BE49-F238E27FC236}">
                  <a16:creationId xmlns:a16="http://schemas.microsoft.com/office/drawing/2014/main" id="{17E6B05F-8AE4-42D9-90E5-76FBB495ECC2}"/>
                </a:ext>
              </a:extLst>
            </p:cNvPr>
            <p:cNvCxnSpPr>
              <a:cxnSpLocks/>
            </p:cNvCxnSpPr>
            <p:nvPr/>
          </p:nvCxnSpPr>
          <p:spPr>
            <a:xfrm flipH="1">
              <a:off x="2109185" y="4774599"/>
              <a:ext cx="1" cy="336790"/>
            </a:xfrm>
            <a:prstGeom prst="line">
              <a:avLst/>
            </a:prstGeom>
            <a:grpFill/>
            <a:ln w="3492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98" name="Oval 97">
              <a:extLst>
                <a:ext uri="{FF2B5EF4-FFF2-40B4-BE49-F238E27FC236}">
                  <a16:creationId xmlns:a16="http://schemas.microsoft.com/office/drawing/2014/main" id="{961965AA-5F97-4EF1-95EF-1F12DBD70DC2}"/>
                </a:ext>
              </a:extLst>
            </p:cNvPr>
            <p:cNvSpPr/>
            <p:nvPr/>
          </p:nvSpPr>
          <p:spPr>
            <a:xfrm>
              <a:off x="1985366" y="5088740"/>
              <a:ext cx="247637" cy="22750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sp>
        <p:nvSpPr>
          <p:cNvPr id="99" name="TextBox 98">
            <a:extLst>
              <a:ext uri="{FF2B5EF4-FFF2-40B4-BE49-F238E27FC236}">
                <a16:creationId xmlns:a16="http://schemas.microsoft.com/office/drawing/2014/main" id="{5D0DC81E-2EFF-40C2-A670-849AD80E7693}"/>
              </a:ext>
            </a:extLst>
          </p:cNvPr>
          <p:cNvSpPr txBox="1"/>
          <p:nvPr/>
        </p:nvSpPr>
        <p:spPr>
          <a:xfrm>
            <a:off x="2304350" y="5224989"/>
            <a:ext cx="3494241" cy="830997"/>
          </a:xfrm>
          <a:prstGeom prst="rect">
            <a:avLst/>
          </a:prstGeom>
          <a:noFill/>
        </p:spPr>
        <p:txBody>
          <a:bodyPr wrap="square" rtlCol="0">
            <a:spAutoFit/>
          </a:bodyPr>
          <a:lstStyle/>
          <a:p>
            <a:pPr algn="ctr">
              <a:defRPr/>
            </a:pPr>
            <a:r>
              <a:rPr lang="en-GB" sz="1200" dirty="0">
                <a:solidFill>
                  <a:srgbClr val="000000"/>
                </a:solidFill>
                <a:latin typeface="Arial" panose="020B0604020202020204"/>
              </a:rPr>
              <a:t>Set of custom Python functions </a:t>
            </a:r>
          </a:p>
          <a:p>
            <a:pPr algn="ctr">
              <a:defRPr/>
            </a:pPr>
            <a:r>
              <a:rPr lang="en-GB" sz="1200" dirty="0">
                <a:solidFill>
                  <a:srgbClr val="000000"/>
                </a:solidFill>
                <a:latin typeface="Arial" panose="020B0604020202020204"/>
              </a:rPr>
              <a:t>Creates variables and selects study population </a:t>
            </a:r>
          </a:p>
          <a:p>
            <a:pPr algn="ctr">
              <a:defRPr/>
            </a:pPr>
            <a:r>
              <a:rPr lang="en-GB" sz="1200" dirty="0">
                <a:solidFill>
                  <a:srgbClr val="000000"/>
                </a:solidFill>
                <a:latin typeface="Arial" panose="020B0604020202020204"/>
              </a:rPr>
              <a:t>The functions write more complex SQL</a:t>
            </a:r>
          </a:p>
          <a:p>
            <a:pPr algn="ctr">
              <a:defRPr/>
            </a:pPr>
            <a:r>
              <a:rPr lang="en-GB" sz="1200" dirty="0">
                <a:solidFill>
                  <a:srgbClr val="000000"/>
                </a:solidFill>
                <a:latin typeface="Arial" panose="020B0604020202020204"/>
              </a:rPr>
              <a:t>Written without access to the data</a:t>
            </a:r>
          </a:p>
        </p:txBody>
      </p:sp>
      <p:pic>
        <p:nvPicPr>
          <p:cNvPr id="2" name="Picture 1">
            <a:extLst>
              <a:ext uri="{FF2B5EF4-FFF2-40B4-BE49-F238E27FC236}">
                <a16:creationId xmlns:a16="http://schemas.microsoft.com/office/drawing/2014/main" id="{A8A4CEA7-3B0F-4AEF-9911-8FAFB58D1C89}"/>
              </a:ext>
            </a:extLst>
          </p:cNvPr>
          <p:cNvPicPr>
            <a:picLocks noChangeAspect="1"/>
          </p:cNvPicPr>
          <p:nvPr/>
        </p:nvPicPr>
        <p:blipFill>
          <a:blip r:embed="rId2"/>
          <a:stretch>
            <a:fillRect/>
          </a:stretch>
        </p:blipFill>
        <p:spPr>
          <a:xfrm>
            <a:off x="1256865" y="5227669"/>
            <a:ext cx="5589206" cy="1607598"/>
          </a:xfrm>
          <a:prstGeom prst="rect">
            <a:avLst/>
          </a:prstGeom>
          <a:ln>
            <a:solidFill>
              <a:schemeClr val="accent3"/>
            </a:solidFill>
          </a:ln>
        </p:spPr>
      </p:pic>
    </p:spTree>
    <p:extLst>
      <p:ext uri="{BB962C8B-B14F-4D97-AF65-F5344CB8AC3E}">
        <p14:creationId xmlns:p14="http://schemas.microsoft.com/office/powerpoint/2010/main" val="272073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ln>
            <a:solidFill>
              <a:srgbClr val="2CAD6D"/>
            </a:solidFill>
          </a:ln>
        </p:spPr>
        <p:txBody>
          <a:bodyPr/>
          <a:lstStyle/>
          <a:p>
            <a:r>
              <a:rPr lang="en-US" dirty="0">
                <a:latin typeface="Arial" panose="020B0604020202020204" pitchFamily="34" charset="0"/>
                <a:cs typeface="Arial" panose="020B0604020202020204" pitchFamily="34" charset="0"/>
              </a:rPr>
              <a:t>Working with OpenSAFELY</a:t>
            </a:r>
          </a:p>
        </p:txBody>
      </p:sp>
      <p:grpSp>
        <p:nvGrpSpPr>
          <p:cNvPr id="37" name="Group 36">
            <a:extLst>
              <a:ext uri="{FF2B5EF4-FFF2-40B4-BE49-F238E27FC236}">
                <a16:creationId xmlns:a16="http://schemas.microsoft.com/office/drawing/2014/main" id="{F1C20439-FF75-4459-8D34-D2B4AC19C87F}"/>
              </a:ext>
            </a:extLst>
          </p:cNvPr>
          <p:cNvGrpSpPr/>
          <p:nvPr/>
        </p:nvGrpSpPr>
        <p:grpSpPr>
          <a:xfrm>
            <a:off x="2406619" y="2435376"/>
            <a:ext cx="1358284" cy="1367161"/>
            <a:chOff x="798990" y="3142695"/>
            <a:chExt cx="1358284" cy="1367161"/>
          </a:xfrm>
        </p:grpSpPr>
        <p:sp>
          <p:nvSpPr>
            <p:cNvPr id="38" name="Oval 37">
              <a:extLst>
                <a:ext uri="{FF2B5EF4-FFF2-40B4-BE49-F238E27FC236}">
                  <a16:creationId xmlns:a16="http://schemas.microsoft.com/office/drawing/2014/main" id="{3B27F16A-05AE-4CBE-A89E-FE15E5DF1E3F}"/>
                </a:ext>
              </a:extLst>
            </p:cNvPr>
            <p:cNvSpPr/>
            <p:nvPr/>
          </p:nvSpPr>
          <p:spPr>
            <a:xfrm>
              <a:off x="798990" y="3142695"/>
              <a:ext cx="1358284" cy="1367161"/>
            </a:xfrm>
            <a:prstGeom prst="ellipse">
              <a:avLst/>
            </a:prstGeom>
            <a:no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39" name="Oval 38">
              <a:extLst>
                <a:ext uri="{FF2B5EF4-FFF2-40B4-BE49-F238E27FC236}">
                  <a16:creationId xmlns:a16="http://schemas.microsoft.com/office/drawing/2014/main" id="{C8312A6A-7D4B-48DD-A89E-8CDB67E287A0}"/>
                </a:ext>
              </a:extLst>
            </p:cNvPr>
            <p:cNvSpPr/>
            <p:nvPr/>
          </p:nvSpPr>
          <p:spPr>
            <a:xfrm>
              <a:off x="999477" y="3347620"/>
              <a:ext cx="957309" cy="957309"/>
            </a:xfrm>
            <a:prstGeom prst="ellipse">
              <a:avLst/>
            </a:prstGeom>
            <a:solidFill>
              <a:schemeClr val="tx2"/>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02</a:t>
              </a:r>
            </a:p>
            <a:p>
              <a:pPr algn="ctr">
                <a:defRPr/>
              </a:pPr>
              <a:endParaRPr lang="en-GB" sz="2000" dirty="0">
                <a:solidFill>
                  <a:srgbClr val="FFFFFF"/>
                </a:solidFill>
                <a:latin typeface="Arial" panose="020B0604020202020204"/>
              </a:endParaRPr>
            </a:p>
          </p:txBody>
        </p:sp>
      </p:grpSp>
      <p:grpSp>
        <p:nvGrpSpPr>
          <p:cNvPr id="40" name="Group 39">
            <a:extLst>
              <a:ext uri="{FF2B5EF4-FFF2-40B4-BE49-F238E27FC236}">
                <a16:creationId xmlns:a16="http://schemas.microsoft.com/office/drawing/2014/main" id="{EF3AB5DC-C553-457E-9892-7A56DFE18C8A}"/>
              </a:ext>
            </a:extLst>
          </p:cNvPr>
          <p:cNvGrpSpPr/>
          <p:nvPr/>
        </p:nvGrpSpPr>
        <p:grpSpPr>
          <a:xfrm>
            <a:off x="1414101" y="3231297"/>
            <a:ext cx="1358284" cy="1367161"/>
            <a:chOff x="798990" y="3142695"/>
            <a:chExt cx="1358284" cy="1367161"/>
          </a:xfrm>
          <a:solidFill>
            <a:schemeClr val="bg1"/>
          </a:solidFill>
        </p:grpSpPr>
        <p:sp>
          <p:nvSpPr>
            <p:cNvPr id="41" name="Oval 40">
              <a:extLst>
                <a:ext uri="{FF2B5EF4-FFF2-40B4-BE49-F238E27FC236}">
                  <a16:creationId xmlns:a16="http://schemas.microsoft.com/office/drawing/2014/main" id="{DCE7FDFF-EB2C-464D-9A34-9C1F4077F378}"/>
                </a:ext>
              </a:extLst>
            </p:cNvPr>
            <p:cNvSpPr/>
            <p:nvPr/>
          </p:nvSpPr>
          <p:spPr>
            <a:xfrm>
              <a:off x="798990" y="3142695"/>
              <a:ext cx="1358284" cy="1367161"/>
            </a:xfrm>
            <a:prstGeom prst="ellipse">
              <a:avLst/>
            </a:prstGeom>
            <a:grp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2" name="Oval 41">
              <a:extLst>
                <a:ext uri="{FF2B5EF4-FFF2-40B4-BE49-F238E27FC236}">
                  <a16:creationId xmlns:a16="http://schemas.microsoft.com/office/drawing/2014/main" id="{FDCB30B5-D621-4FCE-BA52-B449E2380481}"/>
                </a:ext>
              </a:extLst>
            </p:cNvPr>
            <p:cNvSpPr/>
            <p:nvPr/>
          </p:nvSpPr>
          <p:spPr>
            <a:xfrm>
              <a:off x="999477" y="3347620"/>
              <a:ext cx="957309" cy="957309"/>
            </a:xfrm>
            <a:prstGeom prst="ellipse">
              <a:avLst/>
            </a:prstGeom>
            <a:solidFill>
              <a:schemeClr val="bg2"/>
            </a:solidFill>
            <a:ln w="34925">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01</a:t>
              </a:r>
            </a:p>
            <a:p>
              <a:pPr algn="ctr">
                <a:defRPr/>
              </a:pPr>
              <a:endParaRPr lang="en-GB" sz="2000" dirty="0">
                <a:solidFill>
                  <a:srgbClr val="FFFFFF"/>
                </a:solidFill>
                <a:latin typeface="Arial" panose="020B0604020202020204"/>
              </a:endParaRPr>
            </a:p>
          </p:txBody>
        </p:sp>
      </p:grpSp>
      <p:sp>
        <p:nvSpPr>
          <p:cNvPr id="43" name="Rectangle 42">
            <a:extLst>
              <a:ext uri="{FF2B5EF4-FFF2-40B4-BE49-F238E27FC236}">
                <a16:creationId xmlns:a16="http://schemas.microsoft.com/office/drawing/2014/main" id="{409352FB-101D-4FF4-910B-67BF66960670}"/>
              </a:ext>
            </a:extLst>
          </p:cNvPr>
          <p:cNvSpPr/>
          <p:nvPr/>
        </p:nvSpPr>
        <p:spPr>
          <a:xfrm rot="19009341">
            <a:off x="2509489" y="3255979"/>
            <a:ext cx="216217" cy="5052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nvGrpSpPr>
          <p:cNvPr id="44" name="Group 43">
            <a:extLst>
              <a:ext uri="{FF2B5EF4-FFF2-40B4-BE49-F238E27FC236}">
                <a16:creationId xmlns:a16="http://schemas.microsoft.com/office/drawing/2014/main" id="{774D13E8-5522-432F-BF70-AA41140F5E98}"/>
              </a:ext>
            </a:extLst>
          </p:cNvPr>
          <p:cNvGrpSpPr/>
          <p:nvPr/>
        </p:nvGrpSpPr>
        <p:grpSpPr>
          <a:xfrm>
            <a:off x="3363038" y="3247679"/>
            <a:ext cx="1358284" cy="1367161"/>
            <a:chOff x="798990" y="3142695"/>
            <a:chExt cx="1358284" cy="1367161"/>
          </a:xfrm>
        </p:grpSpPr>
        <p:sp>
          <p:nvSpPr>
            <p:cNvPr id="45" name="Oval 44">
              <a:extLst>
                <a:ext uri="{FF2B5EF4-FFF2-40B4-BE49-F238E27FC236}">
                  <a16:creationId xmlns:a16="http://schemas.microsoft.com/office/drawing/2014/main" id="{D174C953-900D-4C85-A619-80435FCD9F3C}"/>
                </a:ext>
              </a:extLst>
            </p:cNvPr>
            <p:cNvSpPr/>
            <p:nvPr/>
          </p:nvSpPr>
          <p:spPr>
            <a:xfrm>
              <a:off x="798990" y="3142695"/>
              <a:ext cx="1358284" cy="1367161"/>
            </a:xfrm>
            <a:prstGeom prst="ellipse">
              <a:avLst/>
            </a:prstGeom>
            <a:no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6" name="Oval 45">
              <a:extLst>
                <a:ext uri="{FF2B5EF4-FFF2-40B4-BE49-F238E27FC236}">
                  <a16:creationId xmlns:a16="http://schemas.microsoft.com/office/drawing/2014/main" id="{E49F96CD-3155-4767-A815-C7F96EEE1E14}"/>
                </a:ext>
              </a:extLst>
            </p:cNvPr>
            <p:cNvSpPr/>
            <p:nvPr/>
          </p:nvSpPr>
          <p:spPr>
            <a:xfrm>
              <a:off x="999477" y="3347620"/>
              <a:ext cx="957309" cy="957309"/>
            </a:xfrm>
            <a:prstGeom prst="ellipse">
              <a:avLst/>
            </a:prstGeom>
            <a:solidFill>
              <a:schemeClr val="accent3"/>
            </a:solidFill>
            <a:ln w="3492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03</a:t>
              </a:r>
            </a:p>
            <a:p>
              <a:pPr algn="ctr">
                <a:defRPr/>
              </a:pPr>
              <a:endParaRPr lang="en-GB" sz="2000" dirty="0">
                <a:solidFill>
                  <a:srgbClr val="FFFFFF"/>
                </a:solidFill>
                <a:latin typeface="Arial" panose="020B0604020202020204"/>
              </a:endParaRPr>
            </a:p>
          </p:txBody>
        </p:sp>
      </p:grpSp>
      <p:grpSp>
        <p:nvGrpSpPr>
          <p:cNvPr id="47" name="Group 46">
            <a:extLst>
              <a:ext uri="{FF2B5EF4-FFF2-40B4-BE49-F238E27FC236}">
                <a16:creationId xmlns:a16="http://schemas.microsoft.com/office/drawing/2014/main" id="{9C5793BB-EE1D-4337-949B-04BB05CD8730}"/>
              </a:ext>
            </a:extLst>
          </p:cNvPr>
          <p:cNvGrpSpPr/>
          <p:nvPr/>
        </p:nvGrpSpPr>
        <p:grpSpPr>
          <a:xfrm>
            <a:off x="4321486" y="2439949"/>
            <a:ext cx="1358284" cy="1367161"/>
            <a:chOff x="798990" y="3142695"/>
            <a:chExt cx="1358284" cy="1367161"/>
          </a:xfrm>
        </p:grpSpPr>
        <p:sp>
          <p:nvSpPr>
            <p:cNvPr id="48" name="Oval 47">
              <a:extLst>
                <a:ext uri="{FF2B5EF4-FFF2-40B4-BE49-F238E27FC236}">
                  <a16:creationId xmlns:a16="http://schemas.microsoft.com/office/drawing/2014/main" id="{7858B45D-D887-44F4-A4F1-06463C410F6A}"/>
                </a:ext>
              </a:extLst>
            </p:cNvPr>
            <p:cNvSpPr/>
            <p:nvPr/>
          </p:nvSpPr>
          <p:spPr>
            <a:xfrm>
              <a:off x="798990" y="3142695"/>
              <a:ext cx="1358284" cy="1367161"/>
            </a:xfrm>
            <a:prstGeom prst="ellipse">
              <a:avLst/>
            </a:prstGeom>
            <a:no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49" name="Oval 48">
              <a:extLst>
                <a:ext uri="{FF2B5EF4-FFF2-40B4-BE49-F238E27FC236}">
                  <a16:creationId xmlns:a16="http://schemas.microsoft.com/office/drawing/2014/main" id="{6F524989-1369-4DC5-AD20-B51EE38D32FF}"/>
                </a:ext>
              </a:extLst>
            </p:cNvPr>
            <p:cNvSpPr/>
            <p:nvPr/>
          </p:nvSpPr>
          <p:spPr>
            <a:xfrm>
              <a:off x="999477" y="3347620"/>
              <a:ext cx="957309" cy="957309"/>
            </a:xfrm>
            <a:prstGeom prst="ellipse">
              <a:avLst/>
            </a:prstGeom>
            <a:solidFill>
              <a:schemeClr val="accent4"/>
            </a:solidFill>
            <a:ln w="34925">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04</a:t>
              </a:r>
            </a:p>
            <a:p>
              <a:pPr algn="ctr">
                <a:defRPr/>
              </a:pPr>
              <a:endParaRPr lang="en-GB" sz="2000" dirty="0">
                <a:solidFill>
                  <a:srgbClr val="FFFFFF"/>
                </a:solidFill>
                <a:latin typeface="Arial" panose="020B0604020202020204"/>
              </a:endParaRPr>
            </a:p>
          </p:txBody>
        </p:sp>
      </p:grpSp>
      <p:grpSp>
        <p:nvGrpSpPr>
          <p:cNvPr id="50" name="Group 49">
            <a:extLst>
              <a:ext uri="{FF2B5EF4-FFF2-40B4-BE49-F238E27FC236}">
                <a16:creationId xmlns:a16="http://schemas.microsoft.com/office/drawing/2014/main" id="{72C919B1-2583-438E-B35A-7D0A73068223}"/>
              </a:ext>
            </a:extLst>
          </p:cNvPr>
          <p:cNvGrpSpPr/>
          <p:nvPr/>
        </p:nvGrpSpPr>
        <p:grpSpPr>
          <a:xfrm>
            <a:off x="5294473" y="3236791"/>
            <a:ext cx="1358284" cy="1367161"/>
            <a:chOff x="798990" y="3142695"/>
            <a:chExt cx="1358284" cy="1367161"/>
          </a:xfrm>
        </p:grpSpPr>
        <p:sp>
          <p:nvSpPr>
            <p:cNvPr id="51" name="Oval 50">
              <a:extLst>
                <a:ext uri="{FF2B5EF4-FFF2-40B4-BE49-F238E27FC236}">
                  <a16:creationId xmlns:a16="http://schemas.microsoft.com/office/drawing/2014/main" id="{EA195577-A9EB-4C70-A814-400EC2AB7D7B}"/>
                </a:ext>
              </a:extLst>
            </p:cNvPr>
            <p:cNvSpPr/>
            <p:nvPr/>
          </p:nvSpPr>
          <p:spPr>
            <a:xfrm>
              <a:off x="798990" y="3142695"/>
              <a:ext cx="1358284" cy="1367161"/>
            </a:xfrm>
            <a:prstGeom prst="ellipse">
              <a:avLst/>
            </a:prstGeom>
            <a:no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2" name="Oval 51">
              <a:extLst>
                <a:ext uri="{FF2B5EF4-FFF2-40B4-BE49-F238E27FC236}">
                  <a16:creationId xmlns:a16="http://schemas.microsoft.com/office/drawing/2014/main" id="{AC4066D0-8679-4C56-91AC-E8A82001CFA7}"/>
                </a:ext>
              </a:extLst>
            </p:cNvPr>
            <p:cNvSpPr/>
            <p:nvPr/>
          </p:nvSpPr>
          <p:spPr>
            <a:xfrm>
              <a:off x="999477" y="3347620"/>
              <a:ext cx="957309" cy="957309"/>
            </a:xfrm>
            <a:prstGeom prst="ellipse">
              <a:avLst/>
            </a:prstGeom>
            <a:solidFill>
              <a:schemeClr val="accent5"/>
            </a:solidFill>
            <a:ln w="3492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05</a:t>
              </a:r>
            </a:p>
            <a:p>
              <a:pPr algn="ctr">
                <a:defRPr/>
              </a:pPr>
              <a:endParaRPr lang="en-GB" sz="2000" dirty="0">
                <a:solidFill>
                  <a:srgbClr val="FFFFFF"/>
                </a:solidFill>
                <a:latin typeface="Arial" panose="020B0604020202020204"/>
              </a:endParaRPr>
            </a:p>
          </p:txBody>
        </p:sp>
      </p:grpSp>
      <p:grpSp>
        <p:nvGrpSpPr>
          <p:cNvPr id="53" name="Group 52">
            <a:extLst>
              <a:ext uri="{FF2B5EF4-FFF2-40B4-BE49-F238E27FC236}">
                <a16:creationId xmlns:a16="http://schemas.microsoft.com/office/drawing/2014/main" id="{3E746914-49B7-4C25-A5ED-F0387365B009}"/>
              </a:ext>
            </a:extLst>
          </p:cNvPr>
          <p:cNvGrpSpPr/>
          <p:nvPr/>
        </p:nvGrpSpPr>
        <p:grpSpPr>
          <a:xfrm>
            <a:off x="6192728" y="2413901"/>
            <a:ext cx="1358284" cy="1367161"/>
            <a:chOff x="798990" y="3142695"/>
            <a:chExt cx="1358284" cy="1367161"/>
          </a:xfrm>
        </p:grpSpPr>
        <p:sp>
          <p:nvSpPr>
            <p:cNvPr id="54" name="Oval 53">
              <a:extLst>
                <a:ext uri="{FF2B5EF4-FFF2-40B4-BE49-F238E27FC236}">
                  <a16:creationId xmlns:a16="http://schemas.microsoft.com/office/drawing/2014/main" id="{5FD0FA55-EF71-4E2B-A0AD-303D2130000E}"/>
                </a:ext>
              </a:extLst>
            </p:cNvPr>
            <p:cNvSpPr/>
            <p:nvPr/>
          </p:nvSpPr>
          <p:spPr>
            <a:xfrm>
              <a:off x="798990" y="3142695"/>
              <a:ext cx="1358284" cy="1367161"/>
            </a:xfrm>
            <a:prstGeom prst="ellipse">
              <a:avLst/>
            </a:prstGeom>
            <a:no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5" name="Oval 54">
              <a:extLst>
                <a:ext uri="{FF2B5EF4-FFF2-40B4-BE49-F238E27FC236}">
                  <a16:creationId xmlns:a16="http://schemas.microsoft.com/office/drawing/2014/main" id="{9A3F8B0B-5C77-4790-A735-71EF1D8C5B17}"/>
                </a:ext>
              </a:extLst>
            </p:cNvPr>
            <p:cNvSpPr/>
            <p:nvPr/>
          </p:nvSpPr>
          <p:spPr>
            <a:xfrm>
              <a:off x="999477" y="3347620"/>
              <a:ext cx="957309" cy="957309"/>
            </a:xfrm>
            <a:prstGeom prst="ellipse">
              <a:avLst/>
            </a:prstGeom>
            <a:solidFill>
              <a:schemeClr val="accent6"/>
            </a:solidFill>
            <a:ln w="349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r>
                <a:rPr lang="en-GB" sz="2000" b="1" dirty="0">
                  <a:solidFill>
                    <a:srgbClr val="FFFFFF"/>
                  </a:solidFill>
                  <a:latin typeface="Arial" panose="020B0604020202020204"/>
                </a:rPr>
                <a:t>06</a:t>
              </a:r>
            </a:p>
            <a:p>
              <a:pPr algn="ctr">
                <a:defRPr/>
              </a:pPr>
              <a:endParaRPr lang="en-GB" sz="2000" dirty="0">
                <a:solidFill>
                  <a:srgbClr val="FFFFFF"/>
                </a:solidFill>
                <a:latin typeface="Arial" panose="020B0604020202020204"/>
              </a:endParaRPr>
            </a:p>
          </p:txBody>
        </p:sp>
      </p:grpSp>
      <p:sp>
        <p:nvSpPr>
          <p:cNvPr id="56" name="Rectangle 55">
            <a:extLst>
              <a:ext uri="{FF2B5EF4-FFF2-40B4-BE49-F238E27FC236}">
                <a16:creationId xmlns:a16="http://schemas.microsoft.com/office/drawing/2014/main" id="{E525F39A-16B4-4563-AEDF-BC8E57F2421B}"/>
              </a:ext>
            </a:extLst>
          </p:cNvPr>
          <p:cNvSpPr/>
          <p:nvPr/>
        </p:nvSpPr>
        <p:spPr>
          <a:xfrm rot="2684756">
            <a:off x="3465733" y="3234971"/>
            <a:ext cx="208340" cy="5722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7" name="Rectangle 56">
            <a:extLst>
              <a:ext uri="{FF2B5EF4-FFF2-40B4-BE49-F238E27FC236}">
                <a16:creationId xmlns:a16="http://schemas.microsoft.com/office/drawing/2014/main" id="{518BF1F7-B617-4D69-9D63-13E06B4A7C18}"/>
              </a:ext>
            </a:extLst>
          </p:cNvPr>
          <p:cNvSpPr/>
          <p:nvPr/>
        </p:nvSpPr>
        <p:spPr>
          <a:xfrm rot="8161455">
            <a:off x="4387135" y="3262576"/>
            <a:ext cx="246344" cy="5287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8" name="Rectangle 57">
            <a:extLst>
              <a:ext uri="{FF2B5EF4-FFF2-40B4-BE49-F238E27FC236}">
                <a16:creationId xmlns:a16="http://schemas.microsoft.com/office/drawing/2014/main" id="{C05420DA-B8BF-4618-A023-28E18977819B}"/>
              </a:ext>
            </a:extLst>
          </p:cNvPr>
          <p:cNvSpPr/>
          <p:nvPr/>
        </p:nvSpPr>
        <p:spPr>
          <a:xfrm rot="2800511">
            <a:off x="5384487" y="3231303"/>
            <a:ext cx="238049" cy="5867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59" name="Rectangle 58">
            <a:extLst>
              <a:ext uri="{FF2B5EF4-FFF2-40B4-BE49-F238E27FC236}">
                <a16:creationId xmlns:a16="http://schemas.microsoft.com/office/drawing/2014/main" id="{CB8EC2D1-7606-4F60-8C57-53830EBB0E38}"/>
              </a:ext>
            </a:extLst>
          </p:cNvPr>
          <p:cNvSpPr/>
          <p:nvPr/>
        </p:nvSpPr>
        <p:spPr>
          <a:xfrm rot="8165784">
            <a:off x="6311097" y="3189083"/>
            <a:ext cx="208440" cy="6276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sp>
        <p:nvSpPr>
          <p:cNvPr id="60" name="TextBox 59">
            <a:extLst>
              <a:ext uri="{FF2B5EF4-FFF2-40B4-BE49-F238E27FC236}">
                <a16:creationId xmlns:a16="http://schemas.microsoft.com/office/drawing/2014/main" id="{5CDDEC35-AEBA-41EF-ACF1-3229205F66DE}"/>
              </a:ext>
            </a:extLst>
          </p:cNvPr>
          <p:cNvSpPr txBox="1"/>
          <p:nvPr/>
        </p:nvSpPr>
        <p:spPr>
          <a:xfrm>
            <a:off x="1614588" y="3841295"/>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PROTOCOL</a:t>
            </a:r>
          </a:p>
        </p:txBody>
      </p:sp>
      <p:sp>
        <p:nvSpPr>
          <p:cNvPr id="61" name="TextBox 60">
            <a:extLst>
              <a:ext uri="{FF2B5EF4-FFF2-40B4-BE49-F238E27FC236}">
                <a16:creationId xmlns:a16="http://schemas.microsoft.com/office/drawing/2014/main" id="{4420DA15-F6B7-4956-87E2-71D3B9A6EAF8}"/>
              </a:ext>
            </a:extLst>
          </p:cNvPr>
          <p:cNvSpPr txBox="1"/>
          <p:nvPr/>
        </p:nvSpPr>
        <p:spPr>
          <a:xfrm>
            <a:off x="2758066" y="3095018"/>
            <a:ext cx="1193126" cy="307777"/>
          </a:xfrm>
          <a:prstGeom prst="rect">
            <a:avLst/>
          </a:prstGeom>
          <a:noFill/>
        </p:spPr>
        <p:txBody>
          <a:bodyPr wrap="square" rtlCol="0">
            <a:spAutoFit/>
          </a:bodyPr>
          <a:lstStyle/>
          <a:p>
            <a:pPr>
              <a:defRPr/>
            </a:pPr>
            <a:r>
              <a:rPr lang="en-GB" sz="1400" b="1" dirty="0">
                <a:solidFill>
                  <a:srgbClr val="FFFFFF"/>
                </a:solidFill>
                <a:latin typeface="Arial Narrow" panose="020B0606020202030204" pitchFamily="34" charset="0"/>
              </a:rPr>
              <a:t>CODES</a:t>
            </a:r>
          </a:p>
        </p:txBody>
      </p:sp>
      <p:sp>
        <p:nvSpPr>
          <p:cNvPr id="62" name="TextBox 61">
            <a:extLst>
              <a:ext uri="{FF2B5EF4-FFF2-40B4-BE49-F238E27FC236}">
                <a16:creationId xmlns:a16="http://schemas.microsoft.com/office/drawing/2014/main" id="{823A3C04-9708-4649-9EFE-0CE71276160F}"/>
              </a:ext>
            </a:extLst>
          </p:cNvPr>
          <p:cNvSpPr txBox="1"/>
          <p:nvPr/>
        </p:nvSpPr>
        <p:spPr>
          <a:xfrm>
            <a:off x="3469855" y="3843329"/>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DATA</a:t>
            </a:r>
            <a:br>
              <a:rPr lang="en-GB" sz="1400" b="1" dirty="0">
                <a:solidFill>
                  <a:srgbClr val="FFFFFF"/>
                </a:solidFill>
                <a:latin typeface="Arial Narrow" panose="020B0606020202030204" pitchFamily="34" charset="0"/>
              </a:rPr>
            </a:br>
            <a:r>
              <a:rPr lang="en-GB" sz="1400" b="1" dirty="0">
                <a:solidFill>
                  <a:srgbClr val="FFFFFF"/>
                </a:solidFill>
                <a:latin typeface="Arial Narrow" panose="020B0606020202030204" pitchFamily="34" charset="0"/>
              </a:rPr>
              <a:t>MGMT</a:t>
            </a:r>
          </a:p>
        </p:txBody>
      </p:sp>
      <p:sp>
        <p:nvSpPr>
          <p:cNvPr id="63" name="TextBox 62">
            <a:extLst>
              <a:ext uri="{FF2B5EF4-FFF2-40B4-BE49-F238E27FC236}">
                <a16:creationId xmlns:a16="http://schemas.microsoft.com/office/drawing/2014/main" id="{D84058FE-28F5-4279-9558-5F8700ED8F2F}"/>
              </a:ext>
            </a:extLst>
          </p:cNvPr>
          <p:cNvSpPr txBox="1"/>
          <p:nvPr/>
        </p:nvSpPr>
        <p:spPr>
          <a:xfrm>
            <a:off x="4426451" y="3047617"/>
            <a:ext cx="1193126" cy="523220"/>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DUMMY </a:t>
            </a:r>
          </a:p>
          <a:p>
            <a:pPr algn="ctr">
              <a:defRPr/>
            </a:pPr>
            <a:r>
              <a:rPr lang="en-GB" sz="1400" b="1" dirty="0">
                <a:solidFill>
                  <a:srgbClr val="FFFFFF"/>
                </a:solidFill>
                <a:latin typeface="Arial Narrow" panose="020B0606020202030204" pitchFamily="34" charset="0"/>
              </a:rPr>
              <a:t>DATA</a:t>
            </a:r>
          </a:p>
        </p:txBody>
      </p:sp>
      <p:sp>
        <p:nvSpPr>
          <p:cNvPr id="64" name="TextBox 63">
            <a:extLst>
              <a:ext uri="{FF2B5EF4-FFF2-40B4-BE49-F238E27FC236}">
                <a16:creationId xmlns:a16="http://schemas.microsoft.com/office/drawing/2014/main" id="{973EC465-E492-4AF7-908D-9C6E746F7D9A}"/>
              </a:ext>
            </a:extLst>
          </p:cNvPr>
          <p:cNvSpPr txBox="1"/>
          <p:nvPr/>
        </p:nvSpPr>
        <p:spPr>
          <a:xfrm>
            <a:off x="5377051" y="3898575"/>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ANALYSIS</a:t>
            </a:r>
          </a:p>
        </p:txBody>
      </p:sp>
      <p:sp>
        <p:nvSpPr>
          <p:cNvPr id="65" name="TextBox 64">
            <a:extLst>
              <a:ext uri="{FF2B5EF4-FFF2-40B4-BE49-F238E27FC236}">
                <a16:creationId xmlns:a16="http://schemas.microsoft.com/office/drawing/2014/main" id="{D70FC509-11A3-4133-AB6F-78BD1751B7E4}"/>
              </a:ext>
            </a:extLst>
          </p:cNvPr>
          <p:cNvSpPr txBox="1"/>
          <p:nvPr/>
        </p:nvSpPr>
        <p:spPr>
          <a:xfrm>
            <a:off x="6272796" y="3097482"/>
            <a:ext cx="1193126" cy="307777"/>
          </a:xfrm>
          <a:prstGeom prst="rect">
            <a:avLst/>
          </a:prstGeom>
          <a:noFill/>
        </p:spPr>
        <p:txBody>
          <a:bodyPr wrap="square" rtlCol="0">
            <a:spAutoFit/>
          </a:bodyPr>
          <a:lstStyle/>
          <a:p>
            <a:pPr algn="ctr">
              <a:defRPr/>
            </a:pPr>
            <a:r>
              <a:rPr lang="en-GB" sz="1400" b="1" dirty="0">
                <a:solidFill>
                  <a:srgbClr val="FFFFFF"/>
                </a:solidFill>
                <a:latin typeface="Arial Narrow" panose="020B0606020202030204" pitchFamily="34" charset="0"/>
              </a:rPr>
              <a:t>RESULTS</a:t>
            </a:r>
          </a:p>
        </p:txBody>
      </p:sp>
      <p:grpSp>
        <p:nvGrpSpPr>
          <p:cNvPr id="66" name="Group 65">
            <a:extLst>
              <a:ext uri="{FF2B5EF4-FFF2-40B4-BE49-F238E27FC236}">
                <a16:creationId xmlns:a16="http://schemas.microsoft.com/office/drawing/2014/main" id="{0BC90B2A-4881-44AB-A70C-86B33FE8520F}"/>
              </a:ext>
            </a:extLst>
          </p:cNvPr>
          <p:cNvGrpSpPr/>
          <p:nvPr/>
        </p:nvGrpSpPr>
        <p:grpSpPr>
          <a:xfrm rot="10800000">
            <a:off x="4894852" y="1891794"/>
            <a:ext cx="247637" cy="541646"/>
            <a:chOff x="1985366" y="4774599"/>
            <a:chExt cx="247637" cy="541646"/>
          </a:xfrm>
          <a:solidFill>
            <a:schemeClr val="accent4"/>
          </a:solidFill>
        </p:grpSpPr>
        <p:cxnSp>
          <p:nvCxnSpPr>
            <p:cNvPr id="67" name="Straight Connector 66">
              <a:extLst>
                <a:ext uri="{FF2B5EF4-FFF2-40B4-BE49-F238E27FC236}">
                  <a16:creationId xmlns:a16="http://schemas.microsoft.com/office/drawing/2014/main" id="{4C7295D0-647B-4AC7-8E0F-85C4262B4AF3}"/>
                </a:ext>
              </a:extLst>
            </p:cNvPr>
            <p:cNvCxnSpPr>
              <a:cxnSpLocks/>
            </p:cNvCxnSpPr>
            <p:nvPr/>
          </p:nvCxnSpPr>
          <p:spPr>
            <a:xfrm flipH="1">
              <a:off x="2109185" y="4774599"/>
              <a:ext cx="1" cy="336790"/>
            </a:xfrm>
            <a:prstGeom prst="line">
              <a:avLst/>
            </a:prstGeom>
            <a:grpFill/>
            <a:ln w="34925">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101" name="Oval 100">
              <a:extLst>
                <a:ext uri="{FF2B5EF4-FFF2-40B4-BE49-F238E27FC236}">
                  <a16:creationId xmlns:a16="http://schemas.microsoft.com/office/drawing/2014/main" id="{E4C35DF8-2371-40C6-BAA1-417A71ED3A52}"/>
                </a:ext>
              </a:extLst>
            </p:cNvPr>
            <p:cNvSpPr/>
            <p:nvPr/>
          </p:nvSpPr>
          <p:spPr>
            <a:xfrm>
              <a:off x="1985366" y="5088740"/>
              <a:ext cx="247637" cy="227505"/>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lang="en-GB">
                <a:solidFill>
                  <a:srgbClr val="FFFFFF"/>
                </a:solidFill>
                <a:latin typeface="Arial" panose="020B0604020202020204"/>
              </a:endParaRPr>
            </a:p>
          </p:txBody>
        </p:sp>
      </p:grpSp>
      <p:sp>
        <p:nvSpPr>
          <p:cNvPr id="102" name="TextBox 101">
            <a:extLst>
              <a:ext uri="{FF2B5EF4-FFF2-40B4-BE49-F238E27FC236}">
                <a16:creationId xmlns:a16="http://schemas.microsoft.com/office/drawing/2014/main" id="{9C48F610-CC20-4063-A275-39D3600FC381}"/>
              </a:ext>
            </a:extLst>
          </p:cNvPr>
          <p:cNvSpPr txBox="1"/>
          <p:nvPr/>
        </p:nvSpPr>
        <p:spPr>
          <a:xfrm>
            <a:off x="2829015" y="1236814"/>
            <a:ext cx="4379725" cy="646331"/>
          </a:xfrm>
          <a:prstGeom prst="rect">
            <a:avLst/>
          </a:prstGeom>
          <a:noFill/>
        </p:spPr>
        <p:txBody>
          <a:bodyPr wrap="none" rtlCol="0">
            <a:spAutoFit/>
          </a:bodyPr>
          <a:lstStyle/>
          <a:p>
            <a:pPr algn="ctr">
              <a:defRPr/>
            </a:pPr>
            <a:r>
              <a:rPr lang="en-GB" sz="1200" dirty="0">
                <a:solidFill>
                  <a:srgbClr val="000000"/>
                </a:solidFill>
                <a:latin typeface="Arial" panose="020B0604020202020204"/>
              </a:rPr>
              <a:t>Automatically generated when code is pushed to </a:t>
            </a:r>
            <a:r>
              <a:rPr lang="en-GB" sz="1200" dirty="0" err="1">
                <a:solidFill>
                  <a:srgbClr val="000000"/>
                </a:solidFill>
                <a:latin typeface="Arial" panose="020B0604020202020204"/>
              </a:rPr>
              <a:t>Github</a:t>
            </a:r>
            <a:r>
              <a:rPr lang="en-GB" sz="1200" dirty="0">
                <a:solidFill>
                  <a:srgbClr val="000000"/>
                </a:solidFill>
                <a:latin typeface="Arial" panose="020B0604020202020204"/>
              </a:rPr>
              <a:t> repo</a:t>
            </a:r>
          </a:p>
          <a:p>
            <a:pPr algn="ctr">
              <a:defRPr/>
            </a:pPr>
            <a:r>
              <a:rPr lang="en-GB" sz="1200" dirty="0">
                <a:solidFill>
                  <a:srgbClr val="000000"/>
                </a:solidFill>
                <a:latin typeface="Arial" panose="020B0604020202020204"/>
              </a:rPr>
              <a:t>Same structure, variable names, variable types as real data</a:t>
            </a:r>
          </a:p>
          <a:p>
            <a:pPr algn="ctr">
              <a:defRPr/>
            </a:pPr>
            <a:r>
              <a:rPr lang="en-GB" sz="1200" dirty="0">
                <a:solidFill>
                  <a:srgbClr val="000000"/>
                </a:solidFill>
                <a:latin typeface="Arial" panose="020B0604020202020204"/>
              </a:rPr>
              <a:t>Can define “expectations” (ranges, prevalence)</a:t>
            </a:r>
          </a:p>
        </p:txBody>
      </p:sp>
    </p:spTree>
    <p:extLst>
      <p:ext uri="{BB962C8B-B14F-4D97-AF65-F5344CB8AC3E}">
        <p14:creationId xmlns:p14="http://schemas.microsoft.com/office/powerpoint/2010/main" val="2237260334"/>
      </p:ext>
    </p:extLst>
  </p:cSld>
  <p:clrMapOvr>
    <a:masterClrMapping/>
  </p:clrMapOvr>
</p:sld>
</file>

<file path=ppt/theme/theme1.xml><?xml version="1.0" encoding="utf-8"?>
<a:theme xmlns:a="http://schemas.openxmlformats.org/drawingml/2006/main" name="Main_Presentation_Title_Page">
  <a:themeElements>
    <a:clrScheme name="Custom 1">
      <a:dk1>
        <a:srgbClr val="000000"/>
      </a:dk1>
      <a:lt1>
        <a:srgbClr val="FFFFFF"/>
      </a:lt1>
      <a:dk2>
        <a:srgbClr val="004550"/>
      </a:dk2>
      <a:lt2>
        <a:srgbClr val="2BAC6D"/>
      </a:lt2>
      <a:accent1>
        <a:srgbClr val="2BAC6D"/>
      </a:accent1>
      <a:accent2>
        <a:srgbClr val="004550"/>
      </a:accent2>
      <a:accent3>
        <a:srgbClr val="00ABCE"/>
      </a:accent3>
      <a:accent4>
        <a:srgbClr val="FBB800"/>
      </a:accent4>
      <a:accent5>
        <a:srgbClr val="E95B0C"/>
      </a:accent5>
      <a:accent6>
        <a:srgbClr val="B1B2B3"/>
      </a:accent6>
      <a:hlink>
        <a:srgbClr val="00ABCE"/>
      </a:hlink>
      <a:folHlink>
        <a:srgbClr val="B1B2B3"/>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1221</Words>
  <Application>Microsoft Office PowerPoint</Application>
  <PresentationFormat>On-screen Show (4:3)</PresentationFormat>
  <Paragraphs>297</Paragraphs>
  <Slides>30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Arial Narrow</vt:lpstr>
      <vt:lpstr>Calibri</vt:lpstr>
      <vt:lpstr>Constantia</vt:lpstr>
      <vt:lpstr>Corbel</vt:lpstr>
      <vt:lpstr>merriweather</vt:lpstr>
      <vt:lpstr>open sans</vt:lpstr>
      <vt:lpstr>Main_Presentation_Title_Page</vt:lpstr>
      <vt:lpstr>PowerPoint Presentation</vt:lpstr>
      <vt:lpstr>The OpenSAFELY Collaborative</vt:lpstr>
      <vt:lpstr>The OpenSAFELY Collaborative</vt:lpstr>
      <vt:lpstr>PowerPoint Presentation</vt:lpstr>
      <vt:lpstr>Working with OpenSAFELY</vt:lpstr>
      <vt:lpstr>Working with OpenSAFELY</vt:lpstr>
      <vt:lpstr>Working with OpenSAFELY</vt:lpstr>
      <vt:lpstr>Working with OpenSAFELY</vt:lpstr>
      <vt:lpstr>Working with OpenSAFELY</vt:lpstr>
      <vt:lpstr>Working with OpenSAFELY</vt:lpstr>
      <vt:lpstr>Working with OpenSAFELY</vt:lpstr>
      <vt:lpstr>OpenSAFELY</vt:lpstr>
      <vt:lpstr>Factors associated with COVID-19 related death</vt:lpstr>
      <vt:lpstr>PowerPoint Presentation</vt:lpstr>
      <vt:lpstr>Covid-19 related death by age and sex</vt:lpstr>
      <vt:lpstr>Methods</vt:lpstr>
      <vt:lpstr>PowerPoint Presentation</vt:lpstr>
      <vt:lpstr>PowerPoint Presentation</vt:lpstr>
      <vt:lpstr>Absolute risks</vt:lpstr>
      <vt:lpstr>PowerPoint Presentation</vt:lpstr>
      <vt:lpstr>PowerPoint Presentation</vt:lpstr>
      <vt:lpstr>PowerPoint Presentation</vt:lpstr>
      <vt:lpstr>PowerPoint Presentation</vt:lpstr>
      <vt:lpstr>PowerPoint Presentation</vt:lpstr>
      <vt:lpstr>Combinations of comorbidities</vt:lpstr>
      <vt:lpstr>Combinations of comorbidities</vt:lpstr>
      <vt:lpstr>Key limitations</vt:lpstr>
      <vt:lpstr>Conclusions</vt:lpstr>
      <vt:lpstr>Further work</vt:lpstr>
      <vt:lpstr>Outline future plans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Smeeth</dc:creator>
  <cp:lastModifiedBy>Elizabeth Williamson</cp:lastModifiedBy>
  <cp:revision>20</cp:revision>
  <dcterms:created xsi:type="dcterms:W3CDTF">2020-09-25T13:07:25Z</dcterms:created>
  <dcterms:modified xsi:type="dcterms:W3CDTF">2020-10-14T21:59:30Z</dcterms:modified>
</cp:coreProperties>
</file>